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17.xml" ContentType="application/vnd.ms-office.chartcolorstyle+xml"/>
  <Override PartName="/ppt/charts/style1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1" r:id="rId3"/>
    <p:sldId id="272" r:id="rId4"/>
    <p:sldId id="276" r:id="rId5"/>
    <p:sldId id="324" r:id="rId6"/>
    <p:sldId id="277" r:id="rId7"/>
    <p:sldId id="278" r:id="rId8"/>
    <p:sldId id="314" r:id="rId9"/>
    <p:sldId id="283" r:id="rId10"/>
    <p:sldId id="282" r:id="rId11"/>
    <p:sldId id="327" r:id="rId12"/>
    <p:sldId id="280" r:id="rId13"/>
    <p:sldId id="328" r:id="rId14"/>
    <p:sldId id="330" r:id="rId15"/>
    <p:sldId id="307" r:id="rId16"/>
    <p:sldId id="331" r:id="rId17"/>
    <p:sldId id="284" r:id="rId18"/>
    <p:sldId id="275" r:id="rId19"/>
    <p:sldId id="332" r:id="rId20"/>
    <p:sldId id="293" r:id="rId21"/>
    <p:sldId id="294" r:id="rId22"/>
    <p:sldId id="287" r:id="rId23"/>
    <p:sldId id="288" r:id="rId24"/>
    <p:sldId id="295" r:id="rId25"/>
    <p:sldId id="317" r:id="rId26"/>
    <p:sldId id="319" r:id="rId27"/>
    <p:sldId id="320" r:id="rId28"/>
    <p:sldId id="322" r:id="rId29"/>
    <p:sldId id="296" r:id="rId30"/>
    <p:sldId id="321" r:id="rId31"/>
    <p:sldId id="313" r:id="rId32"/>
    <p:sldId id="301" r:id="rId33"/>
    <p:sldId id="302" r:id="rId34"/>
    <p:sldId id="30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70" d="100"/>
          <a:sy n="70" d="100"/>
        </p:scale>
        <p:origin x="10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microsoft.com/office/2011/relationships/chartStyle" Target="style17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100"/>
      <c:rotY val="300"/>
      <c:depthPercent val="1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108565762304109"/>
          <c:w val="1"/>
          <c:h val="0.693262423834380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ngle"/>
              <a:contourClr>
                <a:srgbClr val="000000"/>
              </a:contourClr>
            </a:sp3d>
          </c:spPr>
          <c:explosion val="11"/>
          <c:dPt>
            <c:idx val="0"/>
            <c:bubble3D val="0"/>
            <c:explosion val="45"/>
            <c:spPr>
              <a:solidFill>
                <a:schemeClr val="accent1"/>
              </a:solidFill>
              <a:ln w="15136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14300" prst="angle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24-4E26-879C-B6D7ABEAD9AA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5136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14300" prst="angle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24-4E26-879C-B6D7ABEAD9AA}"/>
              </c:ext>
            </c:extLst>
          </c:dPt>
          <c:dPt>
            <c:idx val="2"/>
            <c:bubble3D val="0"/>
            <c:spPr>
              <a:solidFill>
                <a:srgbClr val="FF99FF"/>
              </a:solidFill>
              <a:ln w="15136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14300" prst="angle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24-4E26-879C-B6D7ABEAD9AA}"/>
              </c:ext>
            </c:extLst>
          </c:dPt>
          <c:dLbls>
            <c:dLbl>
              <c:idx val="0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500" b="1" i="0" baseline="0"/>
                    </a:pPr>
                    <a:r>
                      <a:rPr lang="en-US" dirty="0"/>
                      <a:t>187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24-4E26-879C-B6D7ABEAD9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500" b="1" i="0" baseline="0"/>
                    </a:pPr>
                    <a:r>
                      <a:rPr lang="en-US" dirty="0"/>
                      <a:t>174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A24-4E26-879C-B6D7ABEAD9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248821072861588E-2"/>
                  <c:y val="-3.89978474416490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 baseline="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A24-4E26-879C-B6D7ABEAD9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Организации имеющие лицензии</c:v>
                </c:pt>
                <c:pt idx="1">
                  <c:v>Зарегистрированные организации</c:v>
                </c:pt>
                <c:pt idx="2">
                  <c:v>Постоянный надзор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187</c:v>
                </c:pt>
                <c:pt idx="1">
                  <c:v>174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A24-4E26-879C-B6D7ABEAD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5136">
          <a:noFill/>
        </a:ln>
      </c:spPr>
    </c:plotArea>
    <c:legend>
      <c:legendPos val="b"/>
      <c:layout>
        <c:manualLayout>
          <c:xMode val="edge"/>
          <c:yMode val="edge"/>
          <c:x val="2.2578821385235683E-2"/>
          <c:y val="0.75058016380465131"/>
          <c:w val="0.9774211786147643"/>
          <c:h val="0.249419836195348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>
          <a:shade val="95000"/>
          <a:satMod val="105000"/>
        </a:schemeClr>
      </a:solidFill>
      <a:beve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524522930365027E-2"/>
          <c:y val="2.8159276491582116E-2"/>
          <c:w val="0.92424449253629726"/>
          <c:h val="0.71708310541950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 w="24966">
                <a:noFill/>
              </a:ln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Объектов</c:v>
                </c:pt>
                <c:pt idx="1">
                  <c:v>Всего проверок</c:v>
                </c:pt>
                <c:pt idx="2">
                  <c:v>ПГН</c:v>
                </c:pt>
                <c:pt idx="3">
                  <c:v>Выявлено нарушений</c:v>
                </c:pt>
                <c:pt idx="4">
                  <c:v>Пунктов предписаний</c:v>
                </c:pt>
                <c:pt idx="5">
                  <c:v>Наложено штрафов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>
                  <c:v>8</c:v>
                </c:pt>
                <c:pt idx="3">
                  <c:v>10</c:v>
                </c:pt>
                <c:pt idx="4">
                  <c:v>10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39-49C3-807E-B8ECD9187B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 w="24966">
                <a:noFill/>
              </a:ln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Объектов</c:v>
                </c:pt>
                <c:pt idx="1">
                  <c:v>Всего проверок</c:v>
                </c:pt>
                <c:pt idx="2">
                  <c:v>ПГН</c:v>
                </c:pt>
                <c:pt idx="3">
                  <c:v>Выявлено нарушений</c:v>
                </c:pt>
                <c:pt idx="4">
                  <c:v>Пунктов предписаний</c:v>
                </c:pt>
                <c:pt idx="5">
                  <c:v>Наложено штрафов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39-49C3-807E-B8ECD9187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02427120"/>
        <c:axId val="202429472"/>
      </c:barChart>
      <c:catAx>
        <c:axId val="20242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72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2429472"/>
        <c:crosses val="autoZero"/>
        <c:auto val="1"/>
        <c:lblAlgn val="ctr"/>
        <c:lblOffset val="100"/>
        <c:noMultiLvlLbl val="0"/>
      </c:catAx>
      <c:valAx>
        <c:axId val="202429472"/>
        <c:scaling>
          <c:orientation val="minMax"/>
          <c:max val="31.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2427120"/>
        <c:crosses val="autoZero"/>
        <c:crossBetween val="between"/>
        <c:majorUnit val="3"/>
      </c:valAx>
      <c:spPr>
        <a:noFill/>
        <a:ln w="25363">
          <a:noFill/>
        </a:ln>
      </c:spPr>
    </c:plotArea>
    <c:legend>
      <c:legendPos val="b"/>
      <c:layout>
        <c:manualLayout>
          <c:xMode val="edge"/>
          <c:yMode val="edge"/>
          <c:x val="0.25915685872646288"/>
          <c:y val="0.88850805751977346"/>
          <c:w val="0.18015150649737541"/>
          <c:h val="0.10725430370589853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61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Юр.лица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140</c:v>
                </c:pt>
                <c:pt idx="1">
                  <c:v>1360</c:v>
                </c:pt>
                <c:pt idx="2">
                  <c:v>430</c:v>
                </c:pt>
                <c:pt idx="3">
                  <c:v>30</c:v>
                </c:pt>
                <c:pt idx="4">
                  <c:v>430</c:v>
                </c:pt>
                <c:pt idx="5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C1-41E6-B641-9FB7BC1FDB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Должностное лицо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20</c:v>
                </c:pt>
                <c:pt idx="1">
                  <c:v>0</c:v>
                </c:pt>
                <c:pt idx="2">
                  <c:v>0</c:v>
                </c:pt>
                <c:pt idx="3">
                  <c:v>30</c:v>
                </c:pt>
                <c:pt idx="4">
                  <c:v>20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C1-41E6-B641-9FB7BC1FDB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08567016"/>
        <c:axId val="308561920"/>
        <c:axId val="0"/>
      </c:bar3DChart>
      <c:catAx>
        <c:axId val="30856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561920"/>
        <c:crosses val="autoZero"/>
        <c:auto val="1"/>
        <c:lblAlgn val="ctr"/>
        <c:lblOffset val="100"/>
        <c:noMultiLvlLbl val="0"/>
      </c:catAx>
      <c:valAx>
        <c:axId val="308561920"/>
        <c:scaling>
          <c:orientation val="minMax"/>
          <c:max val="1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8567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/>
              <a:t>Динамика и статистика применения предостережений</a:t>
            </a:r>
          </a:p>
        </c:rich>
      </c:tx>
      <c:layout>
        <c:manualLayout>
          <c:xMode val="edge"/>
          <c:yMode val="edge"/>
          <c:x val="0.15640888614390003"/>
          <c:y val="6.71947717176676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6650107174636043E-2"/>
          <c:y val="0.14679412156856936"/>
          <c:w val="0.93761230913180904"/>
          <c:h val="0.693908767489158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  <c:pt idx="5">
                  <c:v>4</c:v>
                </c:pt>
                <c:pt idx="6">
                  <c:v>4</c:v>
                </c:pt>
                <c:pt idx="7">
                  <c:v>11</c:v>
                </c:pt>
                <c:pt idx="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49-4E42-869D-E424CDCB92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08563880"/>
        <c:axId val="308561528"/>
      </c:barChart>
      <c:catAx>
        <c:axId val="30856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561528"/>
        <c:crosses val="autoZero"/>
        <c:auto val="1"/>
        <c:lblAlgn val="ctr"/>
        <c:lblOffset val="100"/>
        <c:noMultiLvlLbl val="0"/>
      </c:catAx>
      <c:valAx>
        <c:axId val="308561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5638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надзора по ФЗ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проверки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  <c:pt idx="1">
                  <c:v>17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2E-4848-A4ED-08088CFAAF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внеплановые проверки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</c:v>
                </c:pt>
                <c:pt idx="1">
                  <c:v>10</c:v>
                </c:pt>
                <c:pt idx="2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2E-4848-A4ED-08088CFAAF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нарушения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2E-4848-A4ED-08088CFAAF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8566232"/>
        <c:axId val="308561136"/>
      </c:barChart>
      <c:catAx>
        <c:axId val="30856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561136"/>
        <c:crosses val="autoZero"/>
        <c:auto val="1"/>
        <c:lblAlgn val="ctr"/>
        <c:lblOffset val="100"/>
        <c:noMultiLvlLbl val="0"/>
      </c:catAx>
      <c:valAx>
        <c:axId val="30856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566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надзора за УиК РВ и РАО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38E-4DE1-B8DF-627A775D55B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38E-4DE1-B8DF-627A775D55B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38E-4DE1-B8DF-627A775D55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плановые проверки</c:v>
                </c:pt>
                <c:pt idx="1">
                  <c:v>постоянный надзор</c:v>
                </c:pt>
                <c:pt idx="2">
                  <c:v>внеплановые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11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8E-4DE1-B8DF-627A775D55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плановые проверки</c:v>
                </c:pt>
                <c:pt idx="1">
                  <c:v>постоянный надзор</c:v>
                </c:pt>
                <c:pt idx="2">
                  <c:v>внеплановые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</c:v>
                </c:pt>
                <c:pt idx="1">
                  <c:v>3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B13-4454-9E84-7A2F25656B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плановые проверки</c:v>
                </c:pt>
                <c:pt idx="1">
                  <c:v>постоянный надзор</c:v>
                </c:pt>
                <c:pt idx="2">
                  <c:v>внеплановые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</c:v>
                </c:pt>
                <c:pt idx="1">
                  <c:v>10</c:v>
                </c:pt>
                <c:pt idx="2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B13-4454-9E84-7A2F25656B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8562312"/>
        <c:axId val="308563488"/>
      </c:barChart>
      <c:catAx>
        <c:axId val="30856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563488"/>
        <c:crosses val="autoZero"/>
        <c:auto val="1"/>
        <c:lblAlgn val="ctr"/>
        <c:lblOffset val="100"/>
        <c:noMultiLvlLbl val="0"/>
      </c:catAx>
      <c:valAx>
        <c:axId val="30856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56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подано</c:v>
                </c:pt>
                <c:pt idx="1">
                  <c:v>отклонено</c:v>
                </c:pt>
                <c:pt idx="2">
                  <c:v>выдано</c:v>
                </c:pt>
                <c:pt idx="3">
                  <c:v>оказано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533</c:v>
                </c:pt>
                <c:pt idx="1">
                  <c:v>0</c:v>
                </c:pt>
                <c:pt idx="2">
                  <c:v>299</c:v>
                </c:pt>
                <c:pt idx="3">
                  <c:v>183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FAB7-4E28-9688-27D590797F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подано</c:v>
                </c:pt>
                <c:pt idx="1">
                  <c:v>отклонено</c:v>
                </c:pt>
                <c:pt idx="2">
                  <c:v>выдано</c:v>
                </c:pt>
                <c:pt idx="3">
                  <c:v>оказано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574</c:v>
                </c:pt>
                <c:pt idx="1">
                  <c:v>0</c:v>
                </c:pt>
                <c:pt idx="2">
                  <c:v>260</c:v>
                </c:pt>
                <c:pt idx="3">
                  <c:v>79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FAB7-4E28-9688-27D590797FD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подано</c:v>
                </c:pt>
                <c:pt idx="1">
                  <c:v>отклонено</c:v>
                </c:pt>
                <c:pt idx="2">
                  <c:v>выдано</c:v>
                </c:pt>
                <c:pt idx="3">
                  <c:v>оказано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456</c:v>
                </c:pt>
                <c:pt idx="1">
                  <c:v>0</c:v>
                </c:pt>
                <c:pt idx="2">
                  <c:v>302</c:v>
                </c:pt>
                <c:pt idx="3">
                  <c:v>259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70-42D2-95EF-BD3CD32C1C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8562704"/>
        <c:axId val="308563096"/>
        <c:axId val="0"/>
      </c:bar3DChart>
      <c:catAx>
        <c:axId val="30856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563096"/>
        <c:crosses val="autoZero"/>
        <c:auto val="1"/>
        <c:lblAlgn val="ctr"/>
        <c:lblOffset val="100"/>
        <c:noMultiLvlLbl val="0"/>
      </c:catAx>
      <c:valAx>
        <c:axId val="308563096"/>
        <c:scaling>
          <c:orientation val="minMax"/>
          <c:max val="1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856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85651583212047"/>
          <c:y val="0.88784969294291483"/>
          <c:w val="0.4290627451473375"/>
          <c:h val="9.06756157698634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Отказано в рассмотрении</c:v>
                </c:pt>
                <c:pt idx="1">
                  <c:v>Зарегистрировано организаций</c:v>
                </c:pt>
                <c:pt idx="2">
                  <c:v>Исключены из реестра</c:v>
                </c:pt>
                <c:pt idx="3">
                  <c:v>Подано уведомлений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8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60-46F6-ABF3-E728696E5B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Отказано в рассмотрении</c:v>
                </c:pt>
                <c:pt idx="1">
                  <c:v>Зарегистрировано организаций</c:v>
                </c:pt>
                <c:pt idx="2">
                  <c:v>Исключены из реестра</c:v>
                </c:pt>
                <c:pt idx="3">
                  <c:v>Подано уведомлений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6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60-46F6-ABF3-E728696E5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02423984"/>
        <c:axId val="202424376"/>
      </c:barChart>
      <c:dateAx>
        <c:axId val="202423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424376"/>
        <c:crosses val="autoZero"/>
        <c:auto val="0"/>
        <c:lblOffset val="100"/>
        <c:baseTimeUnit val="days"/>
        <c:majorUnit val="1"/>
      </c:dateAx>
      <c:valAx>
        <c:axId val="202424376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50800" dist="177800" dir="5400000" sx="92000" sy="92000" algn="ctr" rotWithShape="0">
                <a:srgbClr val="000000">
                  <a:alpha val="43137"/>
                </a:srgbClr>
              </a:outerShdw>
            </a:effectLst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42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softEdge rad="1143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4555809161241"/>
          <c:y val="8.1085712109865843E-2"/>
          <c:w val="0.88048253543970678"/>
          <c:h val="0.714546037926976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выявлено нарушений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6.261918910131289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776-4E48-A67F-9FC9129FD92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284155990822631E-3"/>
                  <c:y val="2.16809385285641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776-4E48-A67F-9FC9129FD92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76-4E48-A67F-9FC9129FD9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Выдано предписаний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4751673871098945E-2"/>
                  <c:y val="-4.968491016363765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776-4E48-A67F-9FC9129FD92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30895751644312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776-4E48-A67F-9FC9129FD92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76-4E48-A67F-9FC9129FD92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04663312"/>
        <c:axId val="304664488"/>
      </c:barChart>
      <c:catAx>
        <c:axId val="30466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664488"/>
        <c:crosses val="autoZero"/>
        <c:auto val="1"/>
        <c:lblAlgn val="ctr"/>
        <c:lblOffset val="100"/>
        <c:noMultiLvlLbl val="0"/>
      </c:catAx>
      <c:valAx>
        <c:axId val="304664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66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015088537563102"/>
          <c:y val="0.59387334234714084"/>
          <c:w val="0.51044150038374936"/>
          <c:h val="0.34108384206716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074066008417292E-2"/>
          <c:y val="0.16243092444996729"/>
          <c:w val="0.90592593399158272"/>
          <c:h val="0.549740711069037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Дефект.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7"/>
              <c:layout>
                <c:manualLayout>
                  <c:x val="7.7902362944287295E-3"/>
                  <c:y val="-0.100782486067185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FD5-4EB5-A11C-805C5B9A10C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D5-4EB5-A11C-805C5B9A10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РИП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Лист1!$C$2:$C$15</c:f>
              <c:numCache>
                <c:formatCode>General</c:formatCode>
                <c:ptCount val="14"/>
                <c:pt idx="1">
                  <c:v>1</c:v>
                </c:pt>
                <c:pt idx="2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D5-4EB5-A11C-805C5B9A10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Лист1!$D$2:$D$15</c:f>
              <c:numCache>
                <c:formatCode>General</c:formatCode>
                <c:ptCount val="14"/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1</c:v>
                </c:pt>
                <c:pt idx="9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FD5-4EB5-A11C-805C5B9A10C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Геофиз.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Лист1!$E$2:$E$15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8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FD5-4EB5-A11C-805C5B9A10C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Эксплуатация РИ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Лист1!$F$2:$F$15</c:f>
              <c:numCache>
                <c:formatCode>General</c:formatCode>
                <c:ptCount val="14"/>
                <c:pt idx="5">
                  <c:v>1</c:v>
                </c:pt>
                <c:pt idx="6">
                  <c:v>1</c:v>
                </c:pt>
                <c:pt idx="9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FD5-4EB5-A11C-805C5B9A10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04663704"/>
        <c:axId val="304666448"/>
        <c:axId val="0"/>
      </c:bar3DChart>
      <c:catAx>
        <c:axId val="30466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666448"/>
        <c:crosses val="autoZero"/>
        <c:auto val="1"/>
        <c:lblAlgn val="ctr"/>
        <c:lblOffset val="100"/>
        <c:noMultiLvlLbl val="0"/>
      </c:catAx>
      <c:valAx>
        <c:axId val="30466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663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060941408455391"/>
          <c:y val="0.86655469450921951"/>
          <c:w val="0.48957759828584768"/>
          <c:h val="0.1285863770184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E7-4C8A-B1D0-D837D3132F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3E7-4C8A-B1D0-D837D3132F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E7-4C8A-B1D0-D837D3132F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3E7-4C8A-B1D0-D837D3132F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E7-4C8A-B1D0-D837D3132F87}"/>
              </c:ext>
            </c:extLst>
          </c:dPt>
          <c:dLbls>
            <c:dLbl>
              <c:idx val="0"/>
              <c:layout>
                <c:manualLayout>
                  <c:x val="-0.11557210212812433"/>
                  <c:y val="-1.93765629028837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3E7-4C8A-B1D0-D837D3132F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915142978767292"/>
                  <c:y val="-4.84414072572094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3E7-4C8A-B1D0-D837D3132F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4206723404514653E-3"/>
                  <c:y val="-2.90648443543256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3E7-4C8A-B1D0-D837D3132F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051680851128371E-2"/>
                  <c:y val="-0.508634776200698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3E7-4C8A-B1D0-D837D3132F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I категории   </c:v>
                </c:pt>
                <c:pt idx="1">
                  <c:v>II категории   </c:v>
                </c:pt>
                <c:pt idx="2">
                  <c:v>III категории   </c:v>
                </c:pt>
                <c:pt idx="3">
                  <c:v>IV категории</c:v>
                </c:pt>
                <c:pt idx="4">
                  <c:v>V категории  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129</c:v>
                </c:pt>
                <c:pt idx="2">
                  <c:v>122</c:v>
                </c:pt>
                <c:pt idx="3">
                  <c:v>531</c:v>
                </c:pt>
                <c:pt idx="4">
                  <c:v>1911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E7-4C8A-B1D0-D837D3132F8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187705394927991E-2"/>
          <c:y val="7.6932500372664053E-2"/>
          <c:w val="0.9040253602312921"/>
          <c:h val="0.669588137064271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Лицензии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28</c:v>
                </c:pt>
                <c:pt idx="1">
                  <c:v>33</c:v>
                </c:pt>
                <c:pt idx="2">
                  <c:v>28</c:v>
                </c:pt>
                <c:pt idx="3">
                  <c:v>28</c:v>
                </c:pt>
                <c:pt idx="4">
                  <c:v>39</c:v>
                </c:pt>
                <c:pt idx="5">
                  <c:v>48</c:v>
                </c:pt>
                <c:pt idx="6">
                  <c:v>27</c:v>
                </c:pt>
                <c:pt idx="7">
                  <c:v>31</c:v>
                </c:pt>
                <c:pt idx="8">
                  <c:v>35</c:v>
                </c:pt>
                <c:pt idx="9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7A-4CAF-AC16-F6B2E011FF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Регистрация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26</c:v>
                </c:pt>
                <c:pt idx="1">
                  <c:v>46</c:v>
                </c:pt>
                <c:pt idx="2">
                  <c:v>19</c:v>
                </c:pt>
                <c:pt idx="3">
                  <c:v>19</c:v>
                </c:pt>
                <c:pt idx="4">
                  <c:v>25</c:v>
                </c:pt>
                <c:pt idx="5">
                  <c:v>17</c:v>
                </c:pt>
                <c:pt idx="6">
                  <c:v>10</c:v>
                </c:pt>
                <c:pt idx="7">
                  <c:v>13</c:v>
                </c:pt>
                <c:pt idx="8">
                  <c:v>17</c:v>
                </c:pt>
                <c:pt idx="9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7A-4CAF-AC16-F6B2E011FF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Разрешения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9"/>
              <c:layout>
                <c:manualLayout>
                  <c:x val="5.5589934501269105E-3"/>
                  <c:y val="-3.8028164796699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B16-4090-9CCB-6FDEC3092B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336</c:v>
                </c:pt>
                <c:pt idx="1">
                  <c:v>366</c:v>
                </c:pt>
                <c:pt idx="2">
                  <c:v>390</c:v>
                </c:pt>
                <c:pt idx="3">
                  <c:v>238</c:v>
                </c:pt>
                <c:pt idx="4">
                  <c:v>326</c:v>
                </c:pt>
                <c:pt idx="5">
                  <c:v>465</c:v>
                </c:pt>
                <c:pt idx="6">
                  <c:v>354</c:v>
                </c:pt>
                <c:pt idx="7">
                  <c:v>299</c:v>
                </c:pt>
                <c:pt idx="8">
                  <c:v>260</c:v>
                </c:pt>
                <c:pt idx="9">
                  <c:v>302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7A-4CAF-AC16-F6B2E011FFE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ПДВ ДС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8275689241185967E-3"/>
                  <c:y val="-7.5036013224358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F7A-4CAF-AC16-F6B2E011FF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413533861778955E-3"/>
                  <c:y val="-7.0346262397836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F7A-4CAF-AC16-F6B2E011FF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6551378482371231E-3"/>
                  <c:y val="-7.5036013224358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F7A-4CAF-AC16-F6B2E011FF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8.4415514877403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F7A-4CAF-AC16-F6B2E011FF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396491234415088E-2"/>
                  <c:y val="-7.9725764050881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F7A-4CAF-AC16-F6B2E011FF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897483625318295E-3"/>
                  <c:y val="-0.12494968433201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DF7-4C6F-A5F4-FAC657CD37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9487418126586379E-3"/>
                  <c:y val="-9.7786709477226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F7-4C6F-A5F4-FAC657CD37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3384901751902638E-3"/>
                  <c:y val="-8.1488924564355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DF7-4C6F-A5F4-FAC657CD37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5.5589934501268081E-3"/>
                  <c:y val="-6.5191139651484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A0A-4B55-9D71-4D9B12CC147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4.1692450875952846E-3"/>
                  <c:y val="-8.6921519535312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F3C-471B-8DA2-25A85CD411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F7A-4CAF-AC16-F6B2E011FF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06631888"/>
        <c:axId val="306634632"/>
        <c:axId val="0"/>
      </c:bar3DChart>
      <c:catAx>
        <c:axId val="30663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634632"/>
        <c:crosses val="autoZero"/>
        <c:auto val="1"/>
        <c:lblAlgn val="ctr"/>
        <c:lblOffset val="100"/>
        <c:noMultiLvlLbl val="0"/>
      </c:catAx>
      <c:valAx>
        <c:axId val="306634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63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16377346961448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</c:v>
                </c:pt>
                <c:pt idx="1">
                  <c:v>11</c:v>
                </c:pt>
                <c:pt idx="2">
                  <c:v>8</c:v>
                </c:pt>
                <c:pt idx="3">
                  <c:v>9</c:v>
                </c:pt>
                <c:pt idx="4">
                  <c:v>12</c:v>
                </c:pt>
                <c:pt idx="5">
                  <c:v>13</c:v>
                </c:pt>
                <c:pt idx="6">
                  <c:v>8</c:v>
                </c:pt>
                <c:pt idx="7">
                  <c:v>7</c:v>
                </c:pt>
                <c:pt idx="8">
                  <c:v>5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A3-4702-B0CE-78F7AB67F7A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26</c:v>
                </c:pt>
                <c:pt idx="1">
                  <c:v>46</c:v>
                </c:pt>
                <c:pt idx="2">
                  <c:v>19</c:v>
                </c:pt>
                <c:pt idx="3">
                  <c:v>7</c:v>
                </c:pt>
                <c:pt idx="4">
                  <c:v>33</c:v>
                </c:pt>
                <c:pt idx="5">
                  <c:v>42</c:v>
                </c:pt>
                <c:pt idx="6">
                  <c:v>2</c:v>
                </c:pt>
                <c:pt idx="7">
                  <c:v>1</c:v>
                </c:pt>
                <c:pt idx="8">
                  <c:v>11</c:v>
                </c:pt>
                <c:pt idx="9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A3-4702-B0CE-78F7AB67F7A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252</c:v>
                </c:pt>
                <c:pt idx="1">
                  <c:v>294</c:v>
                </c:pt>
                <c:pt idx="2">
                  <c:v>305</c:v>
                </c:pt>
                <c:pt idx="3">
                  <c:v>303</c:v>
                </c:pt>
                <c:pt idx="4">
                  <c:v>348</c:v>
                </c:pt>
                <c:pt idx="5">
                  <c:v>377</c:v>
                </c:pt>
                <c:pt idx="6">
                  <c:v>371</c:v>
                </c:pt>
                <c:pt idx="7">
                  <c:v>363</c:v>
                </c:pt>
                <c:pt idx="8">
                  <c:v>369</c:v>
                </c:pt>
                <c:pt idx="9">
                  <c:v>363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A3-4702-B0CE-78F7AB67F7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06632672"/>
        <c:axId val="306629928"/>
        <c:axId val="0"/>
      </c:bar3DChart>
      <c:catAx>
        <c:axId val="30663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629928"/>
        <c:crosses val="autoZero"/>
        <c:auto val="1"/>
        <c:lblAlgn val="ctr"/>
        <c:lblOffset val="100"/>
        <c:noMultiLvlLbl val="0"/>
      </c:catAx>
      <c:valAx>
        <c:axId val="306629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63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463824151551918"/>
          <c:y val="8.1085712698589052E-2"/>
          <c:w val="0.73658781502909931"/>
          <c:h val="0.714546037926976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</c:v>
                </c:pt>
                <c:pt idx="1">
                  <c:v>2022 г</c:v>
                </c:pt>
                <c:pt idx="2">
                  <c:v>2023 г</c:v>
                </c:pt>
                <c:pt idx="3">
                  <c:v>2024 г</c:v>
                </c:pt>
                <c:pt idx="4">
                  <c:v>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25</c:v>
                </c:pt>
                <c:pt idx="2">
                  <c:v>26</c:v>
                </c:pt>
                <c:pt idx="3">
                  <c:v>15</c:v>
                </c:pt>
                <c:pt idx="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F3-4C4E-B864-3FD11ACB1C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ФЗ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</c:v>
                </c:pt>
                <c:pt idx="1">
                  <c:v>2022 г</c:v>
                </c:pt>
                <c:pt idx="2">
                  <c:v>2023 г</c:v>
                </c:pt>
                <c:pt idx="3">
                  <c:v>2024 г</c:v>
                </c:pt>
                <c:pt idx="4">
                  <c:v>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FA-4F9A-9698-8DF5989991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УиК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</c:v>
                </c:pt>
                <c:pt idx="1">
                  <c:v>2022 г</c:v>
                </c:pt>
                <c:pt idx="2">
                  <c:v>2023 г</c:v>
                </c:pt>
                <c:pt idx="3">
                  <c:v>2024 г</c:v>
                </c:pt>
                <c:pt idx="4">
                  <c:v>2025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14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FA-4F9A-9698-8DF598999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6630320"/>
        <c:axId val="306636200"/>
        <c:axId val="0"/>
      </c:bar3DChart>
      <c:catAx>
        <c:axId val="30663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636200"/>
        <c:crosses val="autoZero"/>
        <c:auto val="1"/>
        <c:lblAlgn val="ctr"/>
        <c:lblOffset val="100"/>
        <c:noMultiLvlLbl val="0"/>
      </c:catAx>
      <c:valAx>
        <c:axId val="306636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63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002060"/>
                </a:solidFill>
              </a:rPr>
              <a:t>Количество инспекций за 9 мес.2025</a:t>
            </a:r>
            <a:r>
              <a:rPr lang="ru-RU" sz="2000" b="1" baseline="0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-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0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377296031851698"/>
          <c:w val="1"/>
          <c:h val="0.693262423834380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ngle"/>
              <a:contourClr>
                <a:srgbClr val="000000"/>
              </a:contourClr>
            </a:sp3d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14300" prst="angle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66-47EF-82CD-7E5D19D056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14300" prst="angle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66-47EF-82CD-7E5D19D056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14300" prst="angle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66-47EF-82CD-7E5D19D056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14300" prst="angle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66-47EF-82CD-7E5D19D056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14300" prst="angle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D66-47EF-82CD-7E5D19D056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14300" prst="angle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CF6-4310-BBB6-BE7DF838FFED}"/>
              </c:ext>
            </c:extLst>
          </c:dPt>
          <c:dLbls>
            <c:dLbl>
              <c:idx val="0"/>
              <c:layout>
                <c:manualLayout>
                  <c:x val="-5.698139916255395E-3"/>
                  <c:y val="0.17601225792350522"/>
                </c:manualLayout>
              </c:layout>
              <c:tx>
                <c:rich>
                  <a:bodyPr/>
                  <a:lstStyle/>
                  <a:p>
                    <a:fld id="{C53DA94D-A5FC-4F97-BBDF-3863A12673BC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
</a:t>
                    </a:r>
                    <a:fld id="{FC2A5FF6-2CBF-4239-A4C7-B6E2841811CF}" type="CATEGORYNAME">
                      <a:rPr lang="en-US" baseline="0"/>
                      <a:pPr/>
                      <a:t>[ИМЯ КАТЕГОРИИ]</a:t>
                    </a:fld>
                    <a:r>
                      <a:rPr lang="en-US" baseline="0"/>
                      <a:t>
</a:t>
                    </a:r>
                    <a:fld id="{574C2E90-3AF8-45BC-9EA6-066E428DDCE1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D66-47EF-82CD-7E5D19D05642}"/>
                </c:ext>
                <c:ext xmlns:c15="http://schemas.microsoft.com/office/drawing/2012/chart" uri="{CE6537A1-D6FC-4f65-9D91-7224C49458BB}">
                  <c15:layout>
                    <c:manualLayout>
                      <c:w val="0.19152805492647945"/>
                      <c:h val="0.23635331319730685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9.045785900244413E-2"/>
                  <c:y val="-3.173991536325503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371C1F-8738-47F4-A072-A5CF5D7F7139}" type="CELLRANGE">
                      <a:rPr lang="en-US" baseline="0" dirty="0"/>
                      <a:pPr>
                        <a:defRPr sz="1600" b="1"/>
                      </a:pPr>
                      <a:t>[ДИАПАЗОН ЯЧЕЕК]</a:t>
                    </a:fld>
                    <a:r>
                      <a:rPr lang="en-US" baseline="0" dirty="0"/>
                      <a:t>
</a:t>
                    </a:r>
                    <a:fld id="{785EF035-0ED4-41E7-BEA7-B3A007FEA95A}" type="CATEGORYNAME">
                      <a:rPr lang="en-US" baseline="0" dirty="0"/>
                      <a:pPr>
                        <a:defRPr sz="1600" b="1"/>
                      </a:pPr>
                      <a:t>[ИМЯ КАТЕГОРИИ]</a:t>
                    </a:fld>
                    <a:r>
                      <a:rPr lang="en-US" baseline="0" dirty="0"/>
                      <a:t>
</a:t>
                    </a:r>
                    <a:fld id="{9CB110A8-F0CA-4BDB-8536-C8D23B28802A}" type="PERCENTAGE">
                      <a:rPr lang="en-US" baseline="0" dirty="0"/>
                      <a:pPr>
                        <a:defRPr sz="1600" b="1"/>
                      </a:pPr>
                      <a:t>[ПРОЦЕНТ]</a:t>
                    </a:fld>
                    <a:endParaRPr lang="en-US" baseline="0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D66-47EF-82CD-7E5D19D0564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5411068075946783"/>
                      <c:h val="0.22192607894128186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3.0173950302797809E-2"/>
                  <c:y val="0.12984510830422516"/>
                </c:manualLayout>
              </c:layout>
              <c:tx>
                <c:rich>
                  <a:bodyPr/>
                  <a:lstStyle/>
                  <a:p>
                    <a:fld id="{7C729EEF-B5B0-4569-9D07-707E3D54237F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
</a:t>
                    </a:r>
                    <a:fld id="{ED001152-1C3E-4891-9D35-FD9F7DC75F59}" type="CATEGORYNAME">
                      <a:rPr lang="en-US" baseline="0"/>
                      <a:pPr/>
                      <a:t>[ИМЯ КАТЕГОРИИ]</a:t>
                    </a:fld>
                    <a:r>
                      <a:rPr lang="en-US" baseline="0"/>
                      <a:t>
</a:t>
                    </a:r>
                    <a:fld id="{DB049D78-11D8-4ECA-8CE5-5BD27B8A978E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D66-47EF-82CD-7E5D19D05642}"/>
                </c:ext>
                <c:ext xmlns:c15="http://schemas.microsoft.com/office/drawing/2012/chart" uri="{CE6537A1-D6FC-4f65-9D91-7224C49458BB}">
                  <c15:layout>
                    <c:manualLayout>
                      <c:w val="0.18582991501022408"/>
                      <c:h val="0.23635331319730685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8.8321168701957053E-2"/>
                  <c:y val="7.934967480786783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57E070-338B-458F-B7F5-B1D2AD268862}" type="CELLRANGE">
                      <a:rPr lang="en-US" baseline="0"/>
                      <a:pPr>
                        <a:defRPr sz="1600" b="1"/>
                      </a:pPr>
                      <a:t>[ДИАПАЗОН ЯЧЕЕК]</a:t>
                    </a:fld>
                    <a:r>
                      <a:rPr lang="en-US" baseline="0"/>
                      <a:t>
</a:t>
                    </a:r>
                    <a:fld id="{62480879-E54B-4C9E-927B-4F514F3553FC}" type="CATEGORYNAME">
                      <a:rPr lang="en-US" baseline="0"/>
                      <a:pPr>
                        <a:defRPr sz="1600" b="1"/>
                      </a:pPr>
                      <a:t>[ИМЯ КАТЕГОРИИ]</a:t>
                    </a:fld>
                    <a:r>
                      <a:rPr lang="en-US" baseline="0"/>
                      <a:t>
</a:t>
                    </a:r>
                    <a:fld id="{C86B54D6-BEC1-4F29-9FFC-3F06CBCBD534}" type="PERCENTAGE">
                      <a:rPr lang="en-US" baseline="0"/>
                      <a:pPr>
                        <a:defRPr sz="1600" b="1"/>
                      </a:pPr>
                      <a:t>[ПРОЦЕНТ]</a:t>
                    </a:fld>
                    <a:endParaRPr lang="en-US" baseline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D66-47EF-82CD-7E5D19D0564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332898121072006"/>
                      <c:h val="0.21119017184994399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2.8490699581276348E-2"/>
                  <c:y val="-7.646434155693257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5AB09C-E2AA-40C9-A28E-7BAC8D8F76B7}" type="CELLRANGE">
                      <a:rPr lang="en-US" baseline="0"/>
                      <a:pPr>
                        <a:defRPr sz="1600" b="1"/>
                      </a:pPr>
                      <a:t>[ДИАПАЗОН ЯЧЕЕК]</a:t>
                    </a:fld>
                    <a:r>
                      <a:rPr lang="en-US" baseline="0"/>
                      <a:t>
</a:t>
                    </a:r>
                    <a:fld id="{4021D971-E969-4DEC-A408-BA755820167E}" type="CATEGORYNAME">
                      <a:rPr lang="en-US" baseline="0"/>
                      <a:pPr>
                        <a:defRPr sz="1600" b="1"/>
                      </a:pPr>
                      <a:t>[ИМЯ КАТЕГОРИИ]</a:t>
                    </a:fld>
                    <a:r>
                      <a:rPr lang="en-US" baseline="0"/>
                      <a:t>
</a:t>
                    </a:r>
                    <a:fld id="{F17C8B72-A489-439F-A3DB-E8DCDD2325EA}" type="PERCENTAGE">
                      <a:rPr lang="en-US" baseline="0"/>
                      <a:pPr>
                        <a:defRPr sz="1600" b="1"/>
                      </a:pPr>
                      <a:t>[ПРОЦЕНТ]</a:t>
                    </a:fld>
                    <a:endParaRPr lang="en-US" baseline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D66-47EF-82CD-7E5D19D0564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465801626213238"/>
                      <c:h val="0.19307161042923179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1.7094419748765764E-2"/>
                  <c:y val="-9.521974608976512E-2"/>
                </c:manualLayout>
              </c:layout>
              <c:tx>
                <c:rich>
                  <a:bodyPr/>
                  <a:lstStyle/>
                  <a:p>
                    <a:fld id="{39FD7C96-2F5F-4726-9F79-6522857B298A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
</a:t>
                    </a:r>
                    <a:fld id="{A7510DA0-910B-43FD-AF91-23AC6FDEE71D}" type="CATEGORYNAME">
                      <a:rPr lang="en-US" baseline="0"/>
                      <a:pPr/>
                      <a:t>[ИМЯ КАТЕГОРИИ]</a:t>
                    </a:fld>
                    <a:r>
                      <a:rPr lang="en-US" baseline="0"/>
                      <a:t>
</a:t>
                    </a:r>
                    <a:fld id="{B95B03F5-B0F0-4C85-A8F7-8E6E34C2DF0A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CF6-4310-BBB6-BE7DF838FFED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Внеплановые, предписания</c:v>
                </c:pt>
                <c:pt idx="1">
                  <c:v>Внеплановые, лицензирование</c:v>
                </c:pt>
                <c:pt idx="2">
                  <c:v>Внеплановые, регистрация</c:v>
                </c:pt>
                <c:pt idx="3">
                  <c:v>Плановые</c:v>
                </c:pt>
                <c:pt idx="4">
                  <c:v>Постоянный надзор </c:v>
                </c:pt>
                <c:pt idx="5">
                  <c:v>документарные проверки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30</c:v>
                </c:pt>
                <c:pt idx="2">
                  <c:v>4</c:v>
                </c:pt>
                <c:pt idx="3">
                  <c:v>22</c:v>
                </c:pt>
                <c:pt idx="4">
                  <c:v>14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D66-47EF-82CD-7E5D19D05642}"/>
            </c:ext>
            <c:ext xmlns:c15="http://schemas.microsoft.com/office/drawing/2012/chart" uri="{02D57815-91ED-43cb-92C2-25804820EDAC}">
              <c15:datalabelsRange>
                <c15:f>Лист1!$B$2:$B$7</c15:f>
                <c15:dlblRangeCache>
                  <c:ptCount val="6"/>
                  <c:pt idx="0">
                    <c:v>2</c:v>
                  </c:pt>
                  <c:pt idx="1">
                    <c:v>30</c:v>
                  </c:pt>
                  <c:pt idx="2">
                    <c:v>4</c:v>
                  </c:pt>
                  <c:pt idx="3">
                    <c:v>22</c:v>
                  </c:pt>
                  <c:pt idx="4">
                    <c:v>14</c:v>
                  </c:pt>
                  <c:pt idx="5">
                    <c:v>2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>
          <a:shade val="95000"/>
          <a:satMod val="105000"/>
        </a:schemeClr>
      </a:solidFill>
      <a:beve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463824151551918"/>
          <c:y val="8.1085712698589052E-2"/>
          <c:w val="0.73658781502909931"/>
          <c:h val="0.714546037926976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РБ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rgbClr val="7030A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rgbClr val="7030A0"/>
              </a:contourClr>
            </a:sp3d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12</c:v>
                </c:pt>
                <c:pt idx="2">
                  <c:v>11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C0B5-43A9-8E1B-1A60317A3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6631496"/>
        <c:axId val="306635416"/>
        <c:axId val="0"/>
      </c:bar3DChart>
      <c:catAx>
        <c:axId val="30663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635416"/>
        <c:crosses val="autoZero"/>
        <c:auto val="1"/>
        <c:lblAlgn val="ctr"/>
        <c:lblOffset val="100"/>
        <c:noMultiLvlLbl val="0"/>
      </c:catAx>
      <c:valAx>
        <c:axId val="306635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631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и контроль ядерных материалов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EA-42FA-BEB0-7FF51DD076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2EA-42FA-BEB0-7FF51DD076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2EA-42FA-BEB0-7FF51DD076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EA-42FA-BEB0-7FF51DD076AB}"/>
              </c:ext>
            </c:extLst>
          </c:dPt>
          <c:dLbls>
            <c:dLbl>
              <c:idx val="0"/>
              <c:layout>
                <c:manualLayout>
                  <c:x val="0.103678815149173"/>
                  <c:y val="2.00260973181629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EA-42FA-BEB0-7FF51DD076AB}"/>
                </c:ext>
                <c:ext xmlns:c15="http://schemas.microsoft.com/office/drawing/2012/chart" uri="{CE6537A1-D6FC-4f65-9D91-7224C49458BB}">
                  <c15:layout>
                    <c:manualLayout>
                      <c:w val="0.22776355746047711"/>
                      <c:h val="0.1615997067957602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2875886029014452E-2"/>
                  <c:y val="2.90008550201387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EA-42FA-BEB0-7FF51DD076AB}"/>
                </c:ext>
                <c:ext xmlns:c15="http://schemas.microsoft.com/office/drawing/2012/chart" uri="{CE6537A1-D6FC-4f65-9D91-7224C49458BB}">
                  <c15:layout>
                    <c:manualLayout>
                      <c:w val="0.22513388693837563"/>
                      <c:h val="0.27226277690278416"/>
                    </c:manualLayout>
                  </c15:layout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997381114480037E-8"/>
                  <c:y val="4.14986570119659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EA-42FA-BEB0-7FF51DD076AB}"/>
                </c:ext>
                <c:ext xmlns:c15="http://schemas.microsoft.com/office/drawing/2012/chart" uri="{CE6537A1-D6FC-4f65-9D91-7224C49458BB}">
                  <c15:layout>
                    <c:manualLayout>
                      <c:w val="0.36877420540017969"/>
                      <c:h val="0.3153280036786035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исследовательские ядерные реакторы 2</c:v>
                </c:pt>
                <c:pt idx="1">
                  <c:v>объекты ядернотопливного цикла 2</c:v>
                </c:pt>
                <c:pt idx="2">
                  <c:v>атомные станции 3</c:v>
                </c:pt>
                <c:pt idx="3">
                  <c:v>ядерные энергетические установки судов и объекты их жизнеобеспечения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EA-42FA-BEB0-7FF51DD076A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I класс работ</cx:pt>
          <cx:pt idx="1">II клас работ</cx:pt>
          <cx:pt idx="2">III клас работ</cx:pt>
        </cx:lvl>
      </cx:strDim>
      <cx:numDim type="size">
        <cx:f>Лист1!$B$2:$B$4</cx:f>
        <cx:lvl ptCount="3" formatCode="General">
          <cx:pt idx="0">6</cx:pt>
          <cx:pt idx="1">88</cx:pt>
          <cx:pt idx="2">21</cx:pt>
        </cx:lvl>
      </cx:numDim>
    </cx:data>
  </cx:chartData>
  <cx:chart>
    <cx:plotArea>
      <cx:plotAreaRegion>
        <cx:series layoutId="sunburst" uniqueId="{78E30DF2-C34A-4B79-89C2-04BD82AF61A5}">
          <cx:tx>
            <cx:txData>
              <cx:f>Лист1!$B$1</cx:f>
              <cx:v>Столбец1</cx:v>
            </cx:txData>
          </cx:tx>
          <cx:dataLabels pos="ctr">
            <cx:visibility seriesName="0" categoryName="0" value="0"/>
          </cx:dataLabels>
          <cx:dataId val="0"/>
        </cx:series>
      </cx:plotAreaRegion>
    </cx:plotArea>
    <cx:legend pos="b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8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31" b="1" i="0" u="none" strike="noStrike" kern="1200" baseline="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  <cs:bodyPr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0.87427</cdr:x>
      <cdr:y>0.08808</cdr:y>
    </cdr:from>
    <cdr:to>
      <cdr:x>1</cdr:x>
      <cdr:y>0.34205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22876" y="31711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0.87427</cdr:x>
      <cdr:y>0.08808</cdr:y>
    </cdr:from>
    <cdr:to>
      <cdr:x>1</cdr:x>
      <cdr:y>0.34205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22876" y="31711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0.87427</cdr:x>
      <cdr:y>0.08808</cdr:y>
    </cdr:from>
    <cdr:to>
      <cdr:x>1</cdr:x>
      <cdr:y>0.34205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22876" y="31711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39A7F-47F2-4B95-938E-F99525742791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9D68C-CF22-4ED2-BF38-FFCFD93363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13448-71EB-4813-A2CC-25009378EACF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90673-9618-4A95-9D77-CF6CDC9685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1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/>
              <a:t>Microsoft </a:t>
            </a:r>
            <a:r>
              <a:rPr lang="ru-RU" b="1" dirty="0"/>
              <a:t>Инженерное мастерство</a:t>
            </a:r>
            <a:endParaRPr lang="ru-RU" dirty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/>
              <a:t>Конфиденциальная информация Майкрософт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488950"/>
            <a:ext cx="4962525" cy="3722688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3601"/>
            <a:ext cx="6206573" cy="494467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80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03649" y="6492879"/>
            <a:ext cx="6408712" cy="365125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10635" y="84732"/>
            <a:ext cx="9133367" cy="1673804"/>
            <a:chOff x="10633" y="84732"/>
            <a:chExt cx="9133367" cy="1673804"/>
          </a:xfrm>
        </p:grpSpPr>
        <p:sp>
          <p:nvSpPr>
            <p:cNvPr id="7" name="CustomShape 3"/>
            <p:cNvSpPr>
              <a:spLocks noChangeArrowheads="1"/>
            </p:cNvSpPr>
            <p:nvPr userDrawn="1"/>
          </p:nvSpPr>
          <p:spPr bwMode="auto">
            <a:xfrm>
              <a:off x="10633" y="907156"/>
              <a:ext cx="9133367" cy="309563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6350" h="19050"/>
              <a:bevelB w="0"/>
            </a:sp3d>
            <a:extLs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8" name="CustomShape 4"/>
            <p:cNvSpPr>
              <a:spLocks noChangeArrowheads="1"/>
            </p:cNvSpPr>
            <p:nvPr userDrawn="1"/>
          </p:nvSpPr>
          <p:spPr bwMode="auto">
            <a:xfrm>
              <a:off x="10633" y="1194494"/>
              <a:ext cx="9133367" cy="287337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6350" h="19050"/>
              <a:bevelB w="0"/>
            </a:sp3d>
            <a:extLs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9" name="CustomShape 5"/>
            <p:cNvSpPr>
              <a:spLocks noChangeArrowheads="1"/>
            </p:cNvSpPr>
            <p:nvPr userDrawn="1"/>
          </p:nvSpPr>
          <p:spPr bwMode="auto">
            <a:xfrm>
              <a:off x="10633" y="1472786"/>
              <a:ext cx="9133367" cy="28575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6350" h="19050"/>
              <a:bevelB w="0"/>
            </a:sp3d>
            <a:extLs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10" name="CustomShape 6"/>
            <p:cNvSpPr>
              <a:spLocks noChangeArrowheads="1"/>
            </p:cNvSpPr>
            <p:nvPr userDrawn="1"/>
          </p:nvSpPr>
          <p:spPr bwMode="auto">
            <a:xfrm>
              <a:off x="971600" y="84732"/>
              <a:ext cx="8161767" cy="794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0" rIns="9000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algn="ctr" eaLnBrk="1" hangingPunct="1">
                <a:lnSpc>
                  <a:spcPts val="2000"/>
                </a:lnSpc>
              </a:pPr>
              <a:r>
                <a:rPr lang="ru-RU" altLang="ru-RU" sz="2000" b="0" dirty="0">
                  <a:solidFill>
                    <a:srgbClr val="002060"/>
                  </a:solidFill>
                  <a:effectLst/>
                  <a:ea typeface="MS PGothic" pitchFamily="34" charset="-128"/>
                </a:rPr>
                <a:t>Федеральная служба по экологическому, </a:t>
              </a:r>
            </a:p>
            <a:p>
              <a:pPr algn="ctr" eaLnBrk="1" hangingPunct="1">
                <a:lnSpc>
                  <a:spcPts val="2000"/>
                </a:lnSpc>
              </a:pPr>
              <a:r>
                <a:rPr lang="ru-RU" altLang="ru-RU" sz="2000" b="0" dirty="0">
                  <a:solidFill>
                    <a:srgbClr val="002060"/>
                  </a:solidFill>
                  <a:effectLst/>
                  <a:ea typeface="MS PGothic" pitchFamily="34" charset="-128"/>
                </a:rPr>
                <a:t>технологическому и атомному надзору</a:t>
              </a:r>
            </a:p>
            <a:p>
              <a:pPr algn="ctr" eaLnBrk="1" hangingPunct="1">
                <a:lnSpc>
                  <a:spcPts val="2000"/>
                </a:lnSpc>
              </a:pPr>
              <a:r>
                <a:rPr lang="ru-RU" altLang="ru-RU" sz="2000" b="0" dirty="0">
                  <a:solidFill>
                    <a:srgbClr val="002060"/>
                  </a:solidFill>
                  <a:effectLst/>
                  <a:ea typeface="MS PGothic" pitchFamily="34" charset="-128"/>
                </a:rPr>
                <a:t>(Ростехнадзор)</a:t>
              </a:r>
              <a:endParaRPr lang="ru-RU" altLang="ru-RU" sz="2000" b="0" dirty="0">
                <a:solidFill>
                  <a:srgbClr val="002060"/>
                </a:solidFill>
                <a:effectLst/>
              </a:endParaRPr>
            </a:p>
          </p:txBody>
        </p:sp>
        <p:pic>
          <p:nvPicPr>
            <p:cNvPr id="11" name="Picture 41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141981"/>
              <a:ext cx="1403350" cy="157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2" name="Прямая соединительная линия 21"/>
          <p:cNvCxnSpPr/>
          <p:nvPr userDrawn="1"/>
        </p:nvCxnSpPr>
        <p:spPr>
          <a:xfrm>
            <a:off x="683568" y="6420185"/>
            <a:ext cx="7776864" cy="0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ы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92699"/>
            <a:ext cx="9144000" cy="49208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6492879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424" y="6525344"/>
            <a:ext cx="755576" cy="332656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fld id="{9BBB63BC-7EC6-405B-A8B3-990F8CBB918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2" y="7955"/>
            <a:ext cx="9143999" cy="1052513"/>
            <a:chOff x="0" y="0"/>
            <a:chExt cx="9143999" cy="1052513"/>
          </a:xfrm>
        </p:grpSpPr>
        <p:sp>
          <p:nvSpPr>
            <p:cNvPr id="10" name="CustomShape 6"/>
            <p:cNvSpPr>
              <a:spLocks noChangeArrowheads="1"/>
            </p:cNvSpPr>
            <p:nvPr userDrawn="1"/>
          </p:nvSpPr>
          <p:spPr bwMode="auto">
            <a:xfrm>
              <a:off x="899592" y="84733"/>
              <a:ext cx="8233775" cy="39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0" rIns="9000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algn="ctr" eaLnBrk="1" hangingPunct="1">
                <a:lnSpc>
                  <a:spcPts val="1500"/>
                </a:lnSpc>
              </a:pPr>
              <a:r>
                <a:rPr lang="ru-RU" altLang="ru-RU" sz="1400" b="0" dirty="0">
                  <a:solidFill>
                    <a:srgbClr val="002060"/>
                  </a:solidFill>
                  <a:ea typeface="MS PGothic" pitchFamily="34" charset="-128"/>
                </a:rPr>
                <a:t>Федеральная служба по экологическому, технологическому и атомному надзору</a:t>
              </a:r>
            </a:p>
            <a:p>
              <a:pPr algn="ctr" eaLnBrk="1" hangingPunct="1">
                <a:lnSpc>
                  <a:spcPts val="1500"/>
                </a:lnSpc>
              </a:pPr>
              <a:r>
                <a:rPr lang="ru-RU" altLang="ru-RU" sz="1400" b="0" dirty="0">
                  <a:solidFill>
                    <a:srgbClr val="002060"/>
                  </a:solidFill>
                  <a:ea typeface="MS PGothic" pitchFamily="34" charset="-128"/>
                </a:rPr>
                <a:t>(Ростехнадзор)</a:t>
              </a:r>
            </a:p>
          </p:txBody>
        </p:sp>
        <p:sp>
          <p:nvSpPr>
            <p:cNvPr id="13" name="CustomShape 2"/>
            <p:cNvSpPr>
              <a:spLocks noChangeArrowheads="1"/>
            </p:cNvSpPr>
            <p:nvPr userDrawn="1"/>
          </p:nvSpPr>
          <p:spPr bwMode="auto">
            <a:xfrm>
              <a:off x="9524" y="549275"/>
              <a:ext cx="9134475" cy="142875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6350" h="12700"/>
              <a:bevelB w="0"/>
            </a:sp3d>
            <a:extLs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15" name="CustomShape 3"/>
            <p:cNvSpPr>
              <a:spLocks noChangeArrowheads="1"/>
            </p:cNvSpPr>
            <p:nvPr userDrawn="1"/>
          </p:nvSpPr>
          <p:spPr bwMode="auto">
            <a:xfrm>
              <a:off x="9524" y="692150"/>
              <a:ext cx="9134475" cy="144463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6350" h="12700"/>
              <a:bevelB w="0"/>
            </a:sp3d>
            <a:extLs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16" name="CustomShape 4"/>
            <p:cNvSpPr>
              <a:spLocks noChangeArrowheads="1"/>
            </p:cNvSpPr>
            <p:nvPr userDrawn="1"/>
          </p:nvSpPr>
          <p:spPr bwMode="auto">
            <a:xfrm>
              <a:off x="9524" y="836613"/>
              <a:ext cx="9134475" cy="144462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6350" h="12700"/>
              <a:bevelB w="0"/>
            </a:sp3d>
            <a:extLs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pic>
          <p:nvPicPr>
            <p:cNvPr id="17" name="Picture 41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36625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21" name="Прямоугольник с одним скругленным углом 20"/>
          <p:cNvSpPr/>
          <p:nvPr userDrawn="1"/>
        </p:nvSpPr>
        <p:spPr>
          <a:xfrm rot="16200000">
            <a:off x="8594457" y="6308457"/>
            <a:ext cx="324036" cy="756000"/>
          </a:xfrm>
          <a:prstGeom prst="round1Rect">
            <a:avLst>
              <a:gd name="adj" fmla="val 50000"/>
            </a:avLst>
          </a:prstGeom>
          <a:noFill/>
          <a:ln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49585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6114-904B-46ED-8B8C-E1B6B2833C6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047524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40174" y="1484313"/>
            <a:ext cx="8479827" cy="1545038"/>
          </a:xfrm>
        </p:spPr>
        <p:txBody>
          <a:bodyPr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E263ECC-2F1A-4B25-915A-57BD71DEDF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1EE29D-1EA1-48ED-9B5D-BFC4AC156D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88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5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r>
              <a:rPr lang="ru-RU"/>
              <a:t>Эмблема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980299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5BF28-CC98-423C-B081-39320B3D7258}" type="datetime1">
              <a:rPr lang="ru-RU" smtClean="0"/>
              <a:pPr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B63BC-7EC6-405B-A8B3-990F8CBB9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siw.ru/decree/kak-nastroit-ecp-dlya-goszakupok-ustanovka-elektronnoi-cifrovoi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7" Type="http://schemas.openxmlformats.org/officeDocument/2006/relationships/chart" Target="../charts/chart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564906"/>
            <a:ext cx="8350696" cy="165861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ПРАВОПРИМЕНИТЕЛЬНОЙ ПРАКТИКЕ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КОНТРОЛЬНО-НАДЗОРНОЙ ДЕЯТЕЛЬНОСТИ 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Северо-Европейского МТУ по надзору за ЯРБ Ростехнадзора 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осуществлении государственного надзора за радиационно опасными объектами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09 месяцев 2025 года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29335"/>
            <a:ext cx="4499992" cy="542882"/>
          </a:xfrm>
        </p:spPr>
        <p:txBody>
          <a:bodyPr>
            <a:normAutofit/>
          </a:bodyPr>
          <a:lstStyle/>
          <a:p>
            <a:pPr indent="450215">
              <a:lnSpc>
                <a:spcPct val="115000"/>
              </a:lnSpc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Вадим Арифович Джавадов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6488668"/>
            <a:ext cx="25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Санкт-Петербург 2025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38" b="84455" l="24375" r="65250">
                        <a14:backgroundMark x1="53875" y1="56845" x2="53875" y2="56845"/>
                        <a14:backgroundMark x1="51125" y1="60093" x2="51125" y2="60093"/>
                        <a14:backgroundMark x1="62875" y1="61021" x2="62875" y2="61021"/>
                        <a14:backgroundMark x1="60750" y1="66357" x2="60750" y2="66357"/>
                        <a14:backgroundMark x1="61375" y1="72622" x2="61375" y2="72622"/>
                        <a14:backgroundMark x1="63000" y1="76102" x2="63000" y2="76102"/>
                        <a14:backgroundMark x1="62000" y1="70070" x2="62000" y2="70070"/>
                        <a14:backgroundMark x1="57375" y1="67285" x2="57375" y2="67285"/>
                        <a14:backgroundMark x1="57250" y1="58701" x2="57250" y2="58701"/>
                        <a14:backgroundMark x1="48875" y1="60325" x2="48875" y2="60325"/>
                        <a14:backgroundMark x1="51125" y1="63805" x2="51125" y2="63805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07687"/>
            <a:ext cx="6016110" cy="3241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57192" y="5173783"/>
            <a:ext cx="6012160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заместитель руководителя</a:t>
            </a:r>
          </a:p>
          <a:p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Северо-Европейского межрегионального территориального управления по надзору за ядерной и радиационной безопасностью</a:t>
            </a:r>
            <a:endParaRPr lang="ru-RU" altLang="ru-RU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227034"/>
              </p:ext>
            </p:extLst>
          </p:nvPr>
        </p:nvGraphicFramePr>
        <p:xfrm>
          <a:off x="647565" y="1690066"/>
          <a:ext cx="7848873" cy="1908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0431">
                  <a:extLst>
                    <a:ext uri="{9D8B030D-6E8A-4147-A177-3AD203B41FA5}">
                      <a16:colId xmlns="" xmlns:a16="http://schemas.microsoft.com/office/drawing/2014/main" val="1237033399"/>
                    </a:ext>
                  </a:extLst>
                </a:gridCol>
                <a:gridCol w="483905">
                  <a:extLst>
                    <a:ext uri="{9D8B030D-6E8A-4147-A177-3AD203B41FA5}">
                      <a16:colId xmlns="" xmlns:a16="http://schemas.microsoft.com/office/drawing/2014/main" val="958722465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49534786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1953773452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122653644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1384712718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969423502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199235948"/>
                    </a:ext>
                  </a:extLst>
                </a:gridCol>
                <a:gridCol w="550898">
                  <a:extLst>
                    <a:ext uri="{9D8B030D-6E8A-4147-A177-3AD203B41FA5}">
                      <a16:colId xmlns="" xmlns:a16="http://schemas.microsoft.com/office/drawing/2014/main" val="4092479658"/>
                    </a:ext>
                  </a:extLst>
                </a:gridCol>
                <a:gridCol w="457215">
                  <a:extLst>
                    <a:ext uri="{9D8B030D-6E8A-4147-A177-3AD203B41FA5}">
                      <a16:colId xmlns="" xmlns:a16="http://schemas.microsoft.com/office/drawing/2014/main" val="1626372118"/>
                    </a:ext>
                  </a:extLst>
                </a:gridCol>
              </a:tblGrid>
              <a:tr h="673107"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изменения количества поднадзорных организаций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</a:t>
                      </a: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3644"/>
                  </a:ext>
                </a:extLst>
              </a:tr>
              <a:tr h="444626"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Прекратили деятельность </a:t>
                      </a:r>
                    </a:p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(сняты с надзора)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88417775"/>
                  </a:ext>
                </a:extLst>
              </a:tr>
              <a:tr h="333470"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Взяты под надзор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1150462"/>
                  </a:ext>
                </a:extLst>
              </a:tr>
              <a:tr h="4573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 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294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303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348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377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371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369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363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3117666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78239491"/>
              </p:ext>
            </p:extLst>
          </p:nvPr>
        </p:nvGraphicFramePr>
        <p:xfrm>
          <a:off x="76046" y="3861048"/>
          <a:ext cx="871187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00000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ДИНАМИКА ИЗМЕНЕНИЯ КОЛИЧЕСТВА ПОДНАДЗОРНЫХ </a:t>
            </a:r>
            <a:r>
              <a:rPr lang="ru-RU" sz="1800" b="1" spc="-10" dirty="0">
                <a:solidFill>
                  <a:srgbClr val="00000A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ОРГАНИЗАЦИЙ 2016 - 2025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2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63BC-7EC6-405B-A8B3-990F8CBB9186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052736"/>
            <a:ext cx="345638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14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Количество снятых с надзора юридических лиц, имеющих лицензии на деятельность в ОИАЭ: </a:t>
            </a:r>
            <a:endParaRPr lang="ru-RU" sz="1400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355600" lvl="0" indent="-182563" algn="just">
              <a:spcBef>
                <a:spcPts val="600"/>
              </a:spcBef>
              <a:buFont typeface="+mj-lt"/>
              <a:buAutoNum type="arabicPeriod"/>
            </a:pPr>
            <a:r>
              <a:rPr lang="ru-RU" sz="1400" b="1" dirty="0">
                <a:ea typeface="Times New Roman" panose="02020603050405020304" pitchFamily="18" charset="0"/>
              </a:rPr>
              <a:t>АО «МПЗ «</a:t>
            </a:r>
            <a:r>
              <a:rPr lang="ru-RU" sz="1400" b="1" dirty="0" err="1">
                <a:ea typeface="Times New Roman" panose="02020603050405020304" pitchFamily="18" charset="0"/>
              </a:rPr>
              <a:t>Аскона</a:t>
            </a:r>
            <a:r>
              <a:rPr lang="ru-RU" sz="1400" b="1" dirty="0">
                <a:ea typeface="Times New Roman" panose="02020603050405020304" pitchFamily="18" charset="0"/>
              </a:rPr>
              <a:t>», </a:t>
            </a:r>
          </a:p>
          <a:p>
            <a:pPr marL="355600" lvl="0" indent="-182563" algn="just">
              <a:buFont typeface="+mj-lt"/>
              <a:buAutoNum type="arabicPeriod"/>
            </a:pPr>
            <a:r>
              <a:rPr lang="ru-RU" sz="1400" b="1" dirty="0">
                <a:ea typeface="Times New Roman" panose="02020603050405020304" pitchFamily="18" charset="0"/>
              </a:rPr>
              <a:t>ООО «</a:t>
            </a:r>
            <a:r>
              <a:rPr lang="ru-RU" sz="1400" b="1" dirty="0" err="1">
                <a:ea typeface="Times New Roman" panose="02020603050405020304" pitchFamily="18" charset="0"/>
              </a:rPr>
              <a:t>Медресурс</a:t>
            </a:r>
            <a:r>
              <a:rPr lang="ru-RU" sz="1400" b="1" dirty="0">
                <a:ea typeface="Times New Roman" panose="02020603050405020304" pitchFamily="18" charset="0"/>
              </a:rPr>
              <a:t>» </a:t>
            </a:r>
          </a:p>
          <a:p>
            <a:pPr marL="355600" lvl="0" indent="-182563" algn="just">
              <a:buFont typeface="+mj-lt"/>
              <a:buAutoNum type="arabicPeriod"/>
            </a:pPr>
            <a:r>
              <a:rPr lang="ru-RU" sz="1400" b="1" dirty="0">
                <a:ea typeface="Times New Roman" panose="02020603050405020304" pitchFamily="18" charset="0"/>
              </a:rPr>
              <a:t>ООО «ММЦ ЯТ</a:t>
            </a:r>
          </a:p>
          <a:p>
            <a:pPr marL="355600" lvl="0" indent="-182563" algn="just">
              <a:buFont typeface="+mj-lt"/>
              <a:buAutoNum type="arabicPeriod"/>
            </a:pPr>
            <a:r>
              <a:rPr lang="ru-RU" sz="1400" b="1" dirty="0">
                <a:ea typeface="Times New Roman" panose="02020603050405020304" pitchFamily="18" charset="0"/>
              </a:rPr>
              <a:t>ООО «</a:t>
            </a:r>
            <a:r>
              <a:rPr lang="ru-RU" sz="1400" b="1" dirty="0" err="1">
                <a:ea typeface="Times New Roman" panose="02020603050405020304" pitchFamily="18" charset="0"/>
              </a:rPr>
              <a:t>Альфакон</a:t>
            </a:r>
            <a:r>
              <a:rPr lang="ru-RU" sz="1400" b="1" dirty="0">
                <a:ea typeface="Times New Roman" panose="02020603050405020304" pitchFamily="18" charset="0"/>
              </a:rPr>
              <a:t>»</a:t>
            </a:r>
            <a:endParaRPr lang="ru-RU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8658" y="1052736"/>
            <a:ext cx="6158484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815" algn="ctr">
              <a:spcAft>
                <a:spcPts val="600"/>
              </a:spcAft>
            </a:pPr>
            <a:r>
              <a:rPr lang="ru-RU" sz="1400" b="1" dirty="0">
                <a:solidFill>
                  <a:srgbClr val="C00000"/>
                </a:solidFill>
                <a:ea typeface="Times New Roman" panose="02020603050405020304" pitchFamily="18" charset="0"/>
              </a:rPr>
              <a:t>Организации с ЗРИ 4-5 категории, за 2025 исключены из перечня поднадзорных организаций:</a:t>
            </a:r>
            <a:endParaRPr lang="ru-RU" sz="1400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1021715" indent="-342900" algn="just">
              <a:buAutoNum type="arabicPeriod"/>
            </a:pPr>
            <a:r>
              <a:rPr lang="ru-RU" sz="1400" b="1" dirty="0">
                <a:ea typeface="Times New Roman" panose="02020603050405020304" pitchFamily="18" charset="0"/>
              </a:rPr>
              <a:t>ООО «</a:t>
            </a:r>
            <a:r>
              <a:rPr lang="ru-RU" sz="1400" b="1" dirty="0" err="1">
                <a:ea typeface="Times New Roman" panose="02020603050405020304" pitchFamily="18" charset="0"/>
              </a:rPr>
              <a:t>Петербургцемент</a:t>
            </a:r>
            <a:r>
              <a:rPr lang="ru-RU" sz="1400" b="1" dirty="0">
                <a:ea typeface="Times New Roman" panose="02020603050405020304" pitchFamily="18" charset="0"/>
              </a:rPr>
              <a:t>», </a:t>
            </a:r>
          </a:p>
          <a:p>
            <a:pPr marL="1021715" indent="-342900" algn="just">
              <a:buAutoNum type="arabicPeriod"/>
            </a:pPr>
            <a:r>
              <a:rPr lang="ru-RU" sz="1400" b="1" dirty="0">
                <a:ea typeface="Times New Roman" panose="02020603050405020304" pitchFamily="18" charset="0"/>
              </a:rPr>
              <a:t>ООО «Тест-Радон», </a:t>
            </a:r>
          </a:p>
          <a:p>
            <a:pPr marL="1021715" indent="-342900" algn="just">
              <a:buAutoNum type="arabicPeriod"/>
            </a:pPr>
            <a:r>
              <a:rPr lang="ru-RU" sz="1400" b="1" dirty="0">
                <a:ea typeface="Times New Roman" panose="02020603050405020304" pitchFamily="18" charset="0"/>
              </a:rPr>
              <a:t>ФГУ «</a:t>
            </a:r>
            <a:r>
              <a:rPr lang="ru-RU" sz="1400" b="1" dirty="0" err="1">
                <a:ea typeface="Times New Roman" panose="02020603050405020304" pitchFamily="18" charset="0"/>
              </a:rPr>
              <a:t>Балтводхоз</a:t>
            </a:r>
            <a:r>
              <a:rPr lang="ru-RU" sz="1400" b="1" dirty="0">
                <a:ea typeface="Times New Roman" panose="02020603050405020304" pitchFamily="18" charset="0"/>
              </a:rPr>
              <a:t>», </a:t>
            </a:r>
          </a:p>
          <a:p>
            <a:pPr marL="1021715" indent="-342900" algn="just">
              <a:buAutoNum type="arabicPeriod" startAt="4"/>
            </a:pPr>
            <a:r>
              <a:rPr lang="ru-RU" sz="1400" b="1" dirty="0">
                <a:ea typeface="Times New Roman" panose="02020603050405020304" pitchFamily="18" charset="0"/>
              </a:rPr>
              <a:t>ООО «</a:t>
            </a:r>
            <a:r>
              <a:rPr lang="ru-RU" sz="1400" b="1" dirty="0" err="1">
                <a:ea typeface="Times New Roman" panose="02020603050405020304" pitchFamily="18" charset="0"/>
              </a:rPr>
              <a:t>Транснефть</a:t>
            </a:r>
            <a:r>
              <a:rPr lang="ru-RU" sz="1400" b="1" dirty="0">
                <a:ea typeface="Times New Roman" panose="02020603050405020304" pitchFamily="18" charset="0"/>
              </a:rPr>
              <a:t> – Балтика», </a:t>
            </a:r>
          </a:p>
          <a:p>
            <a:pPr marL="1021715" indent="-342900" algn="just">
              <a:buAutoNum type="arabicPeriod" startAt="4"/>
            </a:pPr>
            <a:r>
              <a:rPr lang="ru-RU" sz="1400" b="1" dirty="0">
                <a:ea typeface="Times New Roman" panose="02020603050405020304" pitchFamily="18" charset="0"/>
              </a:rPr>
              <a:t>ФБУЗ «Центр гигиены и эпидемиологии в Ленинградской области», </a:t>
            </a:r>
          </a:p>
          <a:p>
            <a:pPr marL="1021715" indent="-342900" algn="just">
              <a:buAutoNum type="arabicPeriod" startAt="4"/>
            </a:pPr>
            <a:r>
              <a:rPr lang="ru-RU" sz="1400" b="1" dirty="0">
                <a:ea typeface="Times New Roman" panose="02020603050405020304" pitchFamily="18" charset="0"/>
              </a:rPr>
              <a:t>АО «НПО «Прибор»</a:t>
            </a:r>
            <a:endParaRPr lang="ru-RU" sz="14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00" y="3349908"/>
            <a:ext cx="3672408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600"/>
              </a:spcAft>
            </a:pPr>
            <a:r>
              <a:rPr lang="ru-RU" sz="14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Поставлено на учет - 10 организаций, имеющих лицензии на деятельность в ОИАЭ:</a:t>
            </a:r>
            <a:endParaRPr lang="ru-RU" sz="1400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b="1" dirty="0">
                <a:ea typeface="Times New Roman" panose="02020603050405020304" pitchFamily="18" charset="0"/>
              </a:rPr>
              <a:t>«</a:t>
            </a:r>
            <a:r>
              <a:rPr lang="ru-RU" sz="1400" b="1" dirty="0" err="1">
                <a:ea typeface="Times New Roman" panose="02020603050405020304" pitchFamily="18" charset="0"/>
              </a:rPr>
              <a:t>Колатомэнергоремонт</a:t>
            </a:r>
            <a:r>
              <a:rPr lang="ru-RU" sz="1400" b="1" dirty="0">
                <a:ea typeface="Times New Roman" panose="02020603050405020304" pitchFamily="18" charset="0"/>
              </a:rPr>
              <a:t>» - филиал АО «</a:t>
            </a:r>
            <a:r>
              <a:rPr lang="ru-RU" sz="1400" b="1" dirty="0" err="1">
                <a:ea typeface="Times New Roman" panose="02020603050405020304" pitchFamily="18" charset="0"/>
              </a:rPr>
              <a:t>Атомэнергоремонт</a:t>
            </a:r>
            <a:r>
              <a:rPr lang="ru-RU" sz="1400" b="1" dirty="0">
                <a:ea typeface="Times New Roman" panose="02020603050405020304" pitchFamily="18" charset="0"/>
              </a:rPr>
              <a:t>».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b="1" dirty="0">
                <a:ea typeface="Times New Roman" panose="02020603050405020304" pitchFamily="18" charset="0"/>
              </a:rPr>
              <a:t>ООО «</a:t>
            </a:r>
            <a:r>
              <a:rPr lang="ru-RU" sz="1400" b="1" dirty="0" err="1">
                <a:ea typeface="Times New Roman" panose="02020603050405020304" pitchFamily="18" charset="0"/>
              </a:rPr>
              <a:t>Роук</a:t>
            </a:r>
            <a:r>
              <a:rPr lang="ru-RU" sz="1400" b="1" dirty="0"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ea typeface="Times New Roman" panose="02020603050405020304" pitchFamily="18" charset="0"/>
              </a:rPr>
              <a:t>Интэрнешнл</a:t>
            </a:r>
            <a:r>
              <a:rPr lang="ru-RU" sz="1400" b="1" dirty="0">
                <a:ea typeface="Times New Roman" panose="02020603050405020304" pitchFamily="18" charset="0"/>
              </a:rPr>
              <a:t>» </a:t>
            </a:r>
            <a:r>
              <a:rPr lang="ru-RU" sz="1400" dirty="0">
                <a:ea typeface="Times New Roman" panose="02020603050405020304" pitchFamily="18" charset="0"/>
              </a:rPr>
              <a:t>(Республика Коми).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b="1" dirty="0">
                <a:ea typeface="Times New Roman" panose="02020603050405020304" pitchFamily="18" charset="0"/>
              </a:rPr>
              <a:t>ООО «ТНГ-КомиГИС» </a:t>
            </a:r>
            <a:r>
              <a:rPr lang="ru-RU" sz="1400" dirty="0">
                <a:ea typeface="Times New Roman" panose="02020603050405020304" pitchFamily="18" charset="0"/>
              </a:rPr>
              <a:t>(Республика Коми).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b="1" dirty="0">
                <a:ea typeface="Times New Roman" panose="02020603050405020304" pitchFamily="18" charset="0"/>
              </a:rPr>
              <a:t>АО «Технологии ОФС» </a:t>
            </a:r>
            <a:r>
              <a:rPr lang="ru-RU" sz="1400" dirty="0">
                <a:ea typeface="Times New Roman" panose="02020603050405020304" pitchFamily="18" charset="0"/>
              </a:rPr>
              <a:t>(СПб).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b="1" dirty="0">
                <a:ea typeface="Times New Roman" panose="02020603050405020304" pitchFamily="18" charset="0"/>
              </a:rPr>
              <a:t>ООО «ОБЛ-</a:t>
            </a:r>
            <a:r>
              <a:rPr lang="ru-RU" sz="1400" b="1" dirty="0" err="1">
                <a:ea typeface="Times New Roman" panose="02020603050405020304" pitchFamily="18" charset="0"/>
              </a:rPr>
              <a:t>Шипинг</a:t>
            </a:r>
            <a:r>
              <a:rPr lang="ru-RU" sz="1400" b="1" dirty="0">
                <a:ea typeface="Times New Roman" panose="02020603050405020304" pitchFamily="18" charset="0"/>
              </a:rPr>
              <a:t>» </a:t>
            </a:r>
            <a:r>
              <a:rPr lang="ru-RU" sz="1400" dirty="0">
                <a:ea typeface="Times New Roman" panose="02020603050405020304" pitchFamily="18" charset="0"/>
              </a:rPr>
              <a:t>(СПб).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b="1" dirty="0">
                <a:ea typeface="Times New Roman" panose="02020603050405020304" pitchFamily="18" charset="0"/>
              </a:rPr>
              <a:t>ООО «РусАтомЭкспертиза» </a:t>
            </a:r>
            <a:r>
              <a:rPr lang="ru-RU" sz="1400" dirty="0">
                <a:ea typeface="Times New Roman" panose="02020603050405020304" pitchFamily="18" charset="0"/>
              </a:rPr>
              <a:t>(СПБ).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b="1" dirty="0">
                <a:ea typeface="Times New Roman" panose="02020603050405020304" pitchFamily="18" charset="0"/>
              </a:rPr>
              <a:t>ООО «Эко-Руд-С» </a:t>
            </a:r>
            <a:r>
              <a:rPr lang="ru-RU" sz="1400" dirty="0">
                <a:ea typeface="Times New Roman" panose="02020603050405020304" pitchFamily="18" charset="0"/>
              </a:rPr>
              <a:t>(СПб).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b="1" dirty="0">
                <a:ea typeface="Times New Roman" panose="02020603050405020304" pitchFamily="18" charset="0"/>
              </a:rPr>
              <a:t>ООО «Титан-проект» </a:t>
            </a:r>
            <a:r>
              <a:rPr lang="ru-RU" sz="1400" dirty="0">
                <a:ea typeface="Times New Roman" panose="02020603050405020304" pitchFamily="18" charset="0"/>
              </a:rPr>
              <a:t>(СПб ОНРОО).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b="1" dirty="0">
                <a:ea typeface="Times New Roman" panose="02020603050405020304" pitchFamily="18" charset="0"/>
              </a:rPr>
              <a:t>ООО «ТЭК» </a:t>
            </a:r>
            <a:r>
              <a:rPr lang="ru-RU" sz="1400" dirty="0">
                <a:ea typeface="Times New Roman" panose="02020603050405020304" pitchFamily="18" charset="0"/>
              </a:rPr>
              <a:t>(СПб ОНРОО).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b="1" dirty="0">
                <a:ea typeface="Times New Roman" panose="02020603050405020304" pitchFamily="18" charset="0"/>
              </a:rPr>
              <a:t>ООО «Вест инжиниринг» </a:t>
            </a:r>
            <a:r>
              <a:rPr lang="ru-RU" sz="1400" dirty="0">
                <a:ea typeface="Times New Roman" panose="02020603050405020304" pitchFamily="18" charset="0"/>
              </a:rPr>
              <a:t>(СПб ОНРОО).</a:t>
            </a:r>
            <a:endParaRPr lang="ru-RU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99308" y="3533887"/>
            <a:ext cx="51651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815" algn="ctr"/>
            <a:r>
              <a:rPr lang="ru-RU" sz="1400" b="1" dirty="0">
                <a:solidFill>
                  <a:srgbClr val="C00000"/>
                </a:solidFill>
                <a:ea typeface="Times New Roman" panose="02020603050405020304" pitchFamily="18" charset="0"/>
              </a:rPr>
              <a:t>Организации с ЗРИ 4-5 категории, за 2025 зарегистрированы:</a:t>
            </a:r>
            <a:endParaRPr lang="ru-RU" sz="1400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182563" algn="just"/>
            <a:r>
              <a:rPr lang="ru-RU" sz="1400" b="1" dirty="0">
                <a:ea typeface="Times New Roman" panose="02020603050405020304" pitchFamily="18" charset="0"/>
              </a:rPr>
              <a:t>1.	ООО «Нордвестлаб», </a:t>
            </a:r>
            <a:r>
              <a:rPr lang="ru-RU" sz="1400" dirty="0">
                <a:ea typeface="Times New Roman" panose="02020603050405020304" pitchFamily="18" charset="0"/>
              </a:rPr>
              <a:t>решение от 05.05.2025 № 03-31/339р, ТОИ</a:t>
            </a:r>
          </a:p>
          <a:p>
            <a:pPr marL="182563" algn="just"/>
            <a:r>
              <a:rPr lang="ru-RU" sz="1400" b="1" dirty="0">
                <a:ea typeface="Times New Roman" panose="02020603050405020304" pitchFamily="18" charset="0"/>
              </a:rPr>
              <a:t>2.	ООО «Газпром </a:t>
            </a:r>
            <a:r>
              <a:rPr lang="ru-RU" sz="1400" b="1" dirty="0" err="1">
                <a:ea typeface="Times New Roman" panose="02020603050405020304" pitchFamily="18" charset="0"/>
              </a:rPr>
              <a:t>энерго</a:t>
            </a:r>
            <a:r>
              <a:rPr lang="ru-RU" sz="1400" b="1" dirty="0">
                <a:ea typeface="Times New Roman" panose="02020603050405020304" pitchFamily="18" charset="0"/>
              </a:rPr>
              <a:t>», </a:t>
            </a:r>
            <a:r>
              <a:rPr lang="ru-RU" sz="1400" dirty="0">
                <a:ea typeface="Times New Roman" panose="02020603050405020304" pitchFamily="18" charset="0"/>
              </a:rPr>
              <a:t>решение от 20.05.2025 № 03-31/340р, ТОИ</a:t>
            </a:r>
          </a:p>
          <a:p>
            <a:pPr marL="182563" algn="just"/>
            <a:r>
              <a:rPr lang="ru-RU" sz="1400" b="1" dirty="0">
                <a:ea typeface="Times New Roman" panose="02020603050405020304" pitchFamily="18" charset="0"/>
              </a:rPr>
              <a:t>3.	ООО «</a:t>
            </a:r>
            <a:r>
              <a:rPr lang="ru-RU" sz="1400" b="1" dirty="0" err="1">
                <a:ea typeface="Times New Roman" panose="02020603050405020304" pitchFamily="18" charset="0"/>
              </a:rPr>
              <a:t>ХайдельбергЦемент</a:t>
            </a:r>
            <a:r>
              <a:rPr lang="ru-RU" sz="1400" b="1" dirty="0">
                <a:ea typeface="Times New Roman" panose="02020603050405020304" pitchFamily="18" charset="0"/>
              </a:rPr>
              <a:t> Рус», </a:t>
            </a:r>
            <a:r>
              <a:rPr lang="ru-RU" sz="1400" dirty="0">
                <a:ea typeface="Times New Roman" panose="02020603050405020304" pitchFamily="18" charset="0"/>
              </a:rPr>
              <a:t>решение от 20.05.2025 № 03-31/341р, ТОИ</a:t>
            </a:r>
          </a:p>
          <a:p>
            <a:pPr marL="182563" algn="just"/>
            <a:r>
              <a:rPr lang="ru-RU" sz="1400" b="1" dirty="0">
                <a:ea typeface="Times New Roman" panose="02020603050405020304" pitchFamily="18" charset="0"/>
              </a:rPr>
              <a:t>4.	АО «</a:t>
            </a:r>
            <a:r>
              <a:rPr lang="ru-RU" sz="1400" b="1" dirty="0" err="1">
                <a:ea typeface="Times New Roman" panose="02020603050405020304" pitchFamily="18" charset="0"/>
              </a:rPr>
              <a:t>Вельгийская</a:t>
            </a:r>
            <a:r>
              <a:rPr lang="ru-RU" sz="1400" b="1" dirty="0">
                <a:ea typeface="Times New Roman" panose="02020603050405020304" pitchFamily="18" charset="0"/>
              </a:rPr>
              <a:t> бумажная фабрика», </a:t>
            </a:r>
            <a:r>
              <a:rPr lang="ru-RU" sz="1400" dirty="0">
                <a:ea typeface="Times New Roman" panose="02020603050405020304" pitchFamily="18" charset="0"/>
              </a:rPr>
              <a:t>решение от 03.07.2025 № 03-31/345р, ТОИ</a:t>
            </a:r>
          </a:p>
          <a:p>
            <a:pPr marL="182563" algn="just"/>
            <a:r>
              <a:rPr lang="ru-RU" sz="1400" b="1" dirty="0">
                <a:ea typeface="Times New Roman" panose="02020603050405020304" pitchFamily="18" charset="0"/>
              </a:rPr>
              <a:t>5.	ООО «ФТОРХИМИЯ 1230», </a:t>
            </a:r>
            <a:r>
              <a:rPr lang="ru-RU" sz="1400" dirty="0">
                <a:ea typeface="Times New Roman" panose="02020603050405020304" pitchFamily="18" charset="0"/>
              </a:rPr>
              <a:t>решение от 14.08.2025 № 03-31/347р, ТОИ</a:t>
            </a:r>
          </a:p>
          <a:p>
            <a:pPr marL="182563" algn="just"/>
            <a:r>
              <a:rPr lang="ru-RU" sz="1400" b="1" dirty="0">
                <a:ea typeface="Times New Roman" panose="02020603050405020304" pitchFamily="18" charset="0"/>
              </a:rPr>
              <a:t>6.	ПАО «Акрон», </a:t>
            </a:r>
            <a:r>
              <a:rPr lang="ru-RU" sz="1400" dirty="0">
                <a:ea typeface="Times New Roman" panose="02020603050405020304" pitchFamily="18" charset="0"/>
              </a:rPr>
              <a:t>решение от 14.08.2025 № 03-31/348р, ТОИ</a:t>
            </a:r>
            <a:endParaRPr lang="ru-RU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5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04072" y="1464343"/>
            <a:ext cx="8416403" cy="24687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38925" y="1692143"/>
            <a:ext cx="60055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Ленинградское отделение филиала «Северо-Западный территориальный округ» ФГУП «РАДОН»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4984" y="4042869"/>
            <a:ext cx="5188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49580" algn="l"/>
              </a:tabLst>
            </a:pPr>
            <a:r>
              <a:rPr lang="ru-RU" b="1" dirty="0">
                <a:solidFill>
                  <a:srgbClr val="002060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Проведено </a:t>
            </a: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14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 проверок по РБ и 02 по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УиК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в рамках осуществления режима постоянного государственного надзора на объекте использования атомной энергии, при осуществлении деятельности в ОИАЭ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864785" y="5392819"/>
            <a:ext cx="5329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нарушений  по состоянию учёта и контроля РВ и РАО - не выявлено;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нарушений обязательных требований и УДЛ - не выявлено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ОБЪЕКТЫ ПОСТОЯННОГО ГОСУДАРСТВЕННОГО НАДЗОРА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254" y="1547598"/>
            <a:ext cx="1448482" cy="1023634"/>
          </a:xfrm>
        </p:spPr>
      </p:pic>
      <p:sp>
        <p:nvSpPr>
          <p:cNvPr id="13" name="Прямоугольник 12"/>
          <p:cNvSpPr/>
          <p:nvPr/>
        </p:nvSpPr>
        <p:spPr>
          <a:xfrm>
            <a:off x="2517460" y="2484703"/>
            <a:ext cx="600555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 по обращению с радиоактивными отходами – отделение Сайда-Губа Северо-Западного центра по обращению с радиоактивными отходами «</a:t>
            </a:r>
            <a:r>
              <a:rPr lang="ru-RU" dirty="0" err="1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СевРАО</a:t>
            </a:r>
            <a:r>
              <a:rPr lang="ru-RU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– филиал ФГУП «РАДОН»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6" y="2680048"/>
            <a:ext cx="1440850" cy="10806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610104" y="6488668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12</a:t>
            </a:r>
            <a:endParaRPr lang="ru-RU" sz="1600" dirty="0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641495157"/>
              </p:ext>
            </p:extLst>
          </p:nvPr>
        </p:nvGraphicFramePr>
        <p:xfrm>
          <a:off x="22493" y="4079289"/>
          <a:ext cx="4405493" cy="266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91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547" y="980728"/>
            <a:ext cx="9144000" cy="492089"/>
          </a:xfrm>
        </p:spPr>
        <p:txBody>
          <a:bodyPr>
            <a:normAutofit/>
          </a:bodyPr>
          <a:lstStyle/>
          <a:p>
            <a:r>
              <a:rPr lang="ru-RU" altLang="ru-RU" sz="1800" b="1" dirty="0"/>
              <a:t>Основные направления контроля и надзора при проведении проверок в 2025 году</a:t>
            </a:r>
            <a:endParaRPr lang="ru-RU" sz="1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63BC-7EC6-405B-A8B3-990F8CBB9186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506" y="1404753"/>
            <a:ext cx="8892988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проверка выполнения условий действия лицензий;</a:t>
            </a:r>
          </a:p>
          <a:p>
            <a:pPr indent="3556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проверка выполнения ранее выданных предписаний; </a:t>
            </a:r>
          </a:p>
          <a:p>
            <a:pPr indent="3556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проверка достоверности сведений, представленных в комплектах документов совместно с заявлениями о выдаче лицензий и на внесение изменений в условия действия лицензий;</a:t>
            </a:r>
          </a:p>
          <a:p>
            <a:pPr indent="3556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проверка состояния ядерной, радиационной и технической безопасности на поднадзорных объектах;</a:t>
            </a:r>
          </a:p>
          <a:p>
            <a:pPr indent="3556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проверка соблюдения федеральных норм и правил в области использования атомной энергии при проектировании и конструировании;</a:t>
            </a:r>
          </a:p>
          <a:p>
            <a:pPr indent="3556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проверка состояния физической защиты ядерных материалов, ядерных установок и пунктов хранения ядерных материалов;</a:t>
            </a:r>
          </a:p>
          <a:p>
            <a:pPr indent="3556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проверка состояния физической защиты радиационных источников, пунктов хранения, радиоактивных веществ;</a:t>
            </a:r>
          </a:p>
          <a:p>
            <a:pPr indent="3556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проверка организации учета и контроля ЯМ, РВ и РАО в организациях в соответствии с требованиями нормативных документов;</a:t>
            </a:r>
          </a:p>
          <a:p>
            <a:pPr indent="3556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проверки и отдельные мероприятия по контролю в рамках режима постоянного государственного надзора;</a:t>
            </a:r>
          </a:p>
          <a:p>
            <a:pPr indent="3556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проверка наличия разрешений Федеральной службы по экологическому, технологическому и атомному надзору на право ведения работ в области использования атомной энергии и выполнения требований условий действия имеющихся у работников разрешений</a:t>
            </a:r>
          </a:p>
        </p:txBody>
      </p:sp>
    </p:spTree>
    <p:extLst>
      <p:ext uri="{BB962C8B-B14F-4D97-AF65-F5344CB8AC3E}">
        <p14:creationId xmlns:p14="http://schemas.microsoft.com/office/powerpoint/2010/main" val="33956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63BC-7EC6-405B-A8B3-990F8CBB9186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654297140"/>
              </p:ext>
            </p:extLst>
          </p:nvPr>
        </p:nvGraphicFramePr>
        <p:xfrm>
          <a:off x="228810" y="1017023"/>
          <a:ext cx="8915190" cy="4401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39752" y="3217722"/>
            <a:ext cx="44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39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8810" y="5499217"/>
            <a:ext cx="88088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Направлено в органы прокуратуры заявлений о согласовании проведения внеплановых выездных проверок – 1, (о согласовании внеплановой проверки в отношении ФГБУ «Всероссийский центр экстренной и радиационной медицины им. А.М. Никифорова» МЧС России).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 По данному запросу выдано решение об отказе в согласовании проведения внеплановой проверки от 14.04.2025.</a:t>
            </a:r>
            <a:endParaRPr lang="ru-RU" sz="1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48541" y="3722792"/>
            <a:ext cx="5995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tabLst>
                <a:tab pos="449580" algn="l"/>
              </a:tabLst>
            </a:pPr>
            <a:r>
              <a:rPr lang="ru-RU" b="1" dirty="0">
                <a:solidFill>
                  <a:srgbClr val="002060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Проведено </a:t>
            </a:r>
            <a:r>
              <a:rPr lang="ru-RU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2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 проверки </a:t>
            </a:r>
            <a:r>
              <a:rPr lang="ru-RU" b="1" dirty="0">
                <a:solidFill>
                  <a:srgbClr val="002060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достоверности сведений, содержащихся в документах юридических лиц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942474"/>
            <a:ext cx="9144000" cy="492089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ДОКУМЕНТАРНЫЕ ПРОВЕРКИ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833902204"/>
              </p:ext>
            </p:extLst>
          </p:nvPr>
        </p:nvGraphicFramePr>
        <p:xfrm>
          <a:off x="-317293" y="3702011"/>
          <a:ext cx="5269589" cy="309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671" y="1362300"/>
            <a:ext cx="72598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Предметом документарной проверки являются сведения, содержащиеся в документах </a:t>
            </a:r>
            <a:r>
              <a:rPr lang="ru-RU" sz="1400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юридического лица, индивидуального предпринимателя, устанавливающих их организационно-правовую форму, права и обязанности, документы, используемые при осуществлении их деятельности и связанные с исполнением ими обязательных требований и требований, установленных муниципальными правовыми актами, исполнением предписаний и постановлений органов государственного контроля (надзора), органов муниципального контроля)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7359" y="2973433"/>
            <a:ext cx="6948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26.12.2008 N 294-ФЗ  </a:t>
            </a:r>
            <a:r>
              <a:rPr lang="ru-RU" sz="1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"О защите прав юридических лиц и индивидуальных предпринимателей при осуществлении государственного контроля (надзора) и муниципального контроля"</a:t>
            </a:r>
            <a:endParaRPr lang="ru-RU" sz="14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1574" y="4359999"/>
            <a:ext cx="461416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"РНИИ "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Электронстандарт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при переоформлении лицензии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"Газпром недра» -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при прекращении действия лицензии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5" descr="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86" y="1393723"/>
            <a:ext cx="1614141" cy="161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EB8BA8C-2C98-4983-96D2-41D5C68AF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32725" y="2852940"/>
            <a:ext cx="970140" cy="12320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10104" y="6488668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13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10CEF44-0296-2CF7-1C16-6D14F9276644}"/>
              </a:ext>
            </a:extLst>
          </p:cNvPr>
          <p:cNvSpPr txBox="1"/>
          <p:nvPr/>
        </p:nvSpPr>
        <p:spPr>
          <a:xfrm>
            <a:off x="4104194" y="5934670"/>
            <a:ext cx="5039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ea typeface="SimSun" panose="02010600030101010101" pitchFamily="2" charset="-122"/>
                <a:cs typeface="Calibri" panose="020F0502020204030204" pitchFamily="34" charset="0"/>
              </a:rPr>
              <a:t>В 2024 – 05 проверок по проверке выполнения ранее выданных предписаний;</a:t>
            </a:r>
          </a:p>
          <a:p>
            <a:pPr algn="just"/>
            <a:r>
              <a:rPr lang="ru-RU" dirty="0">
                <a:ea typeface="SimSun" panose="02010600030101010101" pitchFamily="2" charset="-122"/>
                <a:cs typeface="Calibri" panose="020F0502020204030204" pitchFamily="34" charset="0"/>
              </a:rPr>
              <a:t>В 2025 – 02 </a:t>
            </a:r>
            <a:r>
              <a:rPr lang="ru-RU" b="1" dirty="0">
                <a:ea typeface="SimSun" panose="02010600030101010101" pitchFamily="2" charset="-122"/>
                <a:cs typeface="Calibri" panose="020F0502020204030204" pitchFamily="34" charset="0"/>
              </a:rPr>
              <a:t>выездные проверки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426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DF7A9EE3-07B1-DFA2-EDDE-2BA1B2E5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63BC-7EC6-405B-A8B3-990F8CBB9186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1BDEA6B9-366C-23F6-4942-0884A469C0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0221046"/>
              </p:ext>
            </p:extLst>
          </p:nvPr>
        </p:nvGraphicFramePr>
        <p:xfrm>
          <a:off x="107504" y="1196752"/>
          <a:ext cx="8928989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9E3C15DA-1217-F030-8053-60FC9BAC2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826567"/>
              </p:ext>
            </p:extLst>
          </p:nvPr>
        </p:nvGraphicFramePr>
        <p:xfrm>
          <a:off x="107503" y="3869050"/>
          <a:ext cx="8928990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06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38871"/>
              </p:ext>
            </p:extLst>
          </p:nvPr>
        </p:nvGraphicFramePr>
        <p:xfrm>
          <a:off x="179512" y="1467454"/>
          <a:ext cx="8712968" cy="5057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9812">
                  <a:extLst>
                    <a:ext uri="{9D8B030D-6E8A-4147-A177-3AD203B41FA5}">
                      <a16:colId xmlns="" xmlns:a16="http://schemas.microsoft.com/office/drawing/2014/main" val="3232208124"/>
                    </a:ext>
                  </a:extLst>
                </a:gridCol>
                <a:gridCol w="556962">
                  <a:extLst>
                    <a:ext uri="{9D8B030D-6E8A-4147-A177-3AD203B41FA5}">
                      <a16:colId xmlns="" xmlns:a16="http://schemas.microsoft.com/office/drawing/2014/main" val="959993023"/>
                    </a:ext>
                  </a:extLst>
                </a:gridCol>
                <a:gridCol w="487342">
                  <a:extLst>
                    <a:ext uri="{9D8B030D-6E8A-4147-A177-3AD203B41FA5}">
                      <a16:colId xmlns="" xmlns:a16="http://schemas.microsoft.com/office/drawing/2014/main" val="1974717329"/>
                    </a:ext>
                  </a:extLst>
                </a:gridCol>
                <a:gridCol w="530460">
                  <a:extLst>
                    <a:ext uri="{9D8B030D-6E8A-4147-A177-3AD203B41FA5}">
                      <a16:colId xmlns="" xmlns:a16="http://schemas.microsoft.com/office/drawing/2014/main" val="297524678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185950741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945556596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499640587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95164059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1910534897"/>
                    </a:ext>
                  </a:extLst>
                </a:gridCol>
              </a:tblGrid>
              <a:tr h="4430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 надзорной деятельности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513230"/>
                  </a:ext>
                </a:extLst>
              </a:tr>
              <a:tr h="3521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Проверок, всего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125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121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148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107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137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152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142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1841131"/>
                  </a:ext>
                </a:extLst>
              </a:tr>
              <a:tr h="4575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Плановые проверки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48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50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73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60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77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57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50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3199313"/>
                  </a:ext>
                </a:extLst>
              </a:tr>
              <a:tr h="4575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Внеплановые проверки при лицензировании и регистрации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65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35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59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40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50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52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49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5632197"/>
                  </a:ext>
                </a:extLst>
              </a:tr>
              <a:tr h="4575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Внеплановые проверки по контролю предписания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5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2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1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1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11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09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1348273"/>
                  </a:ext>
                </a:extLst>
              </a:tr>
              <a:tr h="4575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Проверки в режиме ПГН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7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9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16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7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10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43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</a:rPr>
                        <a:t>40</a:t>
                      </a: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73681158"/>
                  </a:ext>
                </a:extLst>
              </a:tr>
              <a:tr h="4575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иным основаниям установленным законодательством РФ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6543675"/>
                  </a:ext>
                </a:extLst>
              </a:tr>
              <a:tr h="5605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На основании распоряжений руководителя в соответствии с поручением Президента РФ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5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Выявлено нарушений требований ФНП, УДЛ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103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119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107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64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97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1386438"/>
                  </a:ext>
                </a:extLst>
              </a:tr>
              <a:tr h="4648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Применено мер профилактического воздействия (предостережений)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4454296"/>
                  </a:ext>
                </a:extLst>
              </a:tr>
              <a:tr h="3486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Применено санкций к ЮЛ и ДЛ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1036544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914032"/>
            <a:ext cx="9144000" cy="4920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Сведения о контрольно-надзорной деятельности по РБ </a:t>
            </a:r>
            <a:endParaRPr lang="en-US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9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58394"/>
            <a:ext cx="9144000" cy="49208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АНАЛИЗ НАРУШЕНИЙ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63BC-7EC6-405B-A8B3-990F8CBB9186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1601" y="1412776"/>
            <a:ext cx="7238077" cy="15696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Всего за отчетный период по результатам надзора за радиационной безопасностью выявлено </a:t>
            </a:r>
            <a:r>
              <a:rPr lang="ru-RU" sz="1600" b="1" dirty="0">
                <a:solidFill>
                  <a:srgbClr val="C00000"/>
                </a:solidFill>
              </a:rPr>
              <a:t>31 правонарушение </a:t>
            </a:r>
            <a:r>
              <a:rPr lang="ru-RU" sz="1600" dirty="0"/>
              <a:t>из них выявлено:</a:t>
            </a:r>
          </a:p>
          <a:p>
            <a:r>
              <a:rPr lang="ru-RU" sz="1600" dirty="0"/>
              <a:t>-    в ходе плановых проверок - </a:t>
            </a:r>
            <a:r>
              <a:rPr lang="ru-RU" sz="1600" b="1" dirty="0">
                <a:solidFill>
                  <a:srgbClr val="C00000"/>
                </a:solidFill>
              </a:rPr>
              <a:t>12</a:t>
            </a:r>
            <a:r>
              <a:rPr lang="ru-RU" sz="1600" b="1" dirty="0"/>
              <a:t> </a:t>
            </a:r>
            <a:r>
              <a:rPr lang="ru-RU" sz="1600" dirty="0"/>
              <a:t>нарушений обязательных</a:t>
            </a:r>
            <a:r>
              <a:rPr lang="ru-RU" sz="1600" b="1" dirty="0"/>
              <a:t> </a:t>
            </a:r>
            <a:r>
              <a:rPr lang="ru-RU" sz="1600" dirty="0"/>
              <a:t>требований;</a:t>
            </a:r>
          </a:p>
          <a:p>
            <a:r>
              <a:rPr lang="ru-RU" sz="1600" dirty="0"/>
              <a:t>-    в ходе внеплановых проверок - </a:t>
            </a:r>
            <a:r>
              <a:rPr lang="ru-RU" sz="1600" b="1" dirty="0">
                <a:solidFill>
                  <a:srgbClr val="C00000"/>
                </a:solidFill>
              </a:rPr>
              <a:t>01</a:t>
            </a:r>
            <a:r>
              <a:rPr lang="ru-RU" sz="1600" b="1" dirty="0"/>
              <a:t> </a:t>
            </a:r>
            <a:r>
              <a:rPr lang="ru-RU" sz="1600" dirty="0"/>
              <a:t>нарушений;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в режиме постоянного государственного надзора – </a:t>
            </a:r>
            <a:r>
              <a:rPr lang="ru-RU" sz="1600" b="1" dirty="0">
                <a:solidFill>
                  <a:srgbClr val="C00000"/>
                </a:solidFill>
              </a:rPr>
              <a:t>0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вне проверок </a:t>
            </a:r>
            <a:r>
              <a:rPr lang="ru-RU" sz="1600" b="1" dirty="0">
                <a:solidFill>
                  <a:srgbClr val="C00000"/>
                </a:solidFill>
              </a:rPr>
              <a:t>- 18</a:t>
            </a: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8" y="1450483"/>
            <a:ext cx="1392904" cy="128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6C31B78-7A3E-A77D-AC16-0C73B54AFE1E}"/>
              </a:ext>
            </a:extLst>
          </p:cNvPr>
          <p:cNvSpPr txBox="1"/>
          <p:nvPr/>
        </p:nvSpPr>
        <p:spPr>
          <a:xfrm>
            <a:off x="1592252" y="3093062"/>
            <a:ext cx="6226364" cy="1020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Составлено 30 предписаний на 31 правонарушение:</a:t>
            </a:r>
          </a:p>
          <a:p>
            <a:pPr>
              <a:lnSpc>
                <a:spcPct val="115000"/>
              </a:lnSpc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 – нарушение условий действия лицензии;</a:t>
            </a:r>
          </a:p>
          <a:p>
            <a:pPr>
              <a:lnSpc>
                <a:spcPct val="115000"/>
              </a:lnSpc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 – нарушение норм и правил, и законодательства.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4A4D182-AF84-C3A1-DC80-7D7708582C2A}"/>
              </a:ext>
            </a:extLst>
          </p:cNvPr>
          <p:cNvSpPr txBox="1"/>
          <p:nvPr/>
        </p:nvSpPr>
        <p:spPr>
          <a:xfrm>
            <a:off x="-202263" y="6159164"/>
            <a:ext cx="8968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buNone/>
              <a:tabLst>
                <a:tab pos="609600" algn="l"/>
              </a:tabLst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Не выполнено в установленный срок 01 Предписание № 17-13/460-807 от 11.03.2025, выданное ГБУЗ АО «АКОД»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0078237-50B9-38EA-195D-CCD8D2B71E78}"/>
              </a:ext>
            </a:extLst>
          </p:cNvPr>
          <p:cNvSpPr txBox="1"/>
          <p:nvPr/>
        </p:nvSpPr>
        <p:spPr>
          <a:xfrm>
            <a:off x="118113" y="4277974"/>
            <a:ext cx="8915356" cy="198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(характерные) виды нарушений, выявленные при осуществлении федерального государственного надзора в области использования атомной энергии за отчетный период::</a:t>
            </a:r>
          </a:p>
          <a:p>
            <a:pPr indent="357188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истечения срока эксплуатации сверх назначенного (проектного) (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п.78 НП-038-16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indent="357188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соблюдены требования к квалификации персонала, эксплуатирующего РИ (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п.п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67,68 НП-038-16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pPr indent="357188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обеспечено выполнение программ обеспечения качества, в части проведения проверок (аудитов) их выполнения 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п.5 НП-090-11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pPr indent="357188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обеспечено получение работниками (персоналом) разрешений Ростехнадзора на право ведения работ в области использования атомной энергии (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ст. 27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Федерального закона от 21 ноября 1995 г. №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170-ФЗ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"Об использовании атомной энергии").</a:t>
            </a:r>
          </a:p>
        </p:txBody>
      </p:sp>
    </p:spTree>
    <p:extLst>
      <p:ext uri="{BB962C8B-B14F-4D97-AF65-F5344CB8AC3E}">
        <p14:creationId xmlns:p14="http://schemas.microsoft.com/office/powerpoint/2010/main" val="40611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7E3E99-A348-5A5B-B6B5-1B8F682D6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429" y="1916832"/>
            <a:ext cx="9144000" cy="3326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Информация о мерах административного воздействия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0FAB505-90D9-EA60-E281-BB1A5D4D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63BC-7EC6-405B-A8B3-990F8CBB9186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46358E-BF2E-F24B-2EED-DE3F7A2EA516}"/>
              </a:ext>
            </a:extLst>
          </p:cNvPr>
          <p:cNvSpPr txBox="1"/>
          <p:nvPr/>
        </p:nvSpPr>
        <p:spPr>
          <a:xfrm>
            <a:off x="114730" y="2175051"/>
            <a:ext cx="9029270" cy="4516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3538" algn="just">
              <a:spcBef>
                <a:spcPts val="300"/>
              </a:spcBef>
              <a:buFont typeface="+mj-lt"/>
              <a:buAutoNum type="arabicPeriod"/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Арбитражный суд города Санкт-Петербурга и Ленинградской области, 09.12.2024 рассмотрел дело № А56-111118/2024 от 13.11.2024, и </a:t>
            </a:r>
            <a:r>
              <a:rPr lang="ru-RU" sz="1400" b="1" dirty="0">
                <a:effectLst/>
                <a:ea typeface="Times New Roman" panose="02020603050405020304" pitchFamily="18" charset="0"/>
              </a:rPr>
              <a:t>привлек ООО «</a:t>
            </a:r>
            <a:r>
              <a:rPr lang="ru-RU" sz="1400" b="1" dirty="0" err="1">
                <a:effectLst/>
                <a:ea typeface="Times New Roman" panose="02020603050405020304" pitchFamily="18" charset="0"/>
              </a:rPr>
              <a:t>РЭСцентр</a:t>
            </a:r>
            <a:r>
              <a:rPr lang="ru-RU" sz="1400" b="1" dirty="0">
                <a:effectLst/>
                <a:ea typeface="Times New Roman" panose="02020603050405020304" pitchFamily="18" charset="0"/>
              </a:rPr>
              <a:t>» к административной ответственности по ч. 3 ст. 14.1 Кодекса Российской Федерации об административных правонарушениях, в виде административного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штрафа в размере 30 тыс. рублей</a:t>
            </a:r>
            <a:r>
              <a:rPr lang="ru-RU" sz="1400" b="1" dirty="0">
                <a:effectLst/>
                <a:ea typeface="Times New Roman" panose="02020603050405020304" pitchFamily="18" charset="0"/>
              </a:rPr>
              <a:t>. </a:t>
            </a:r>
            <a:r>
              <a:rPr lang="ru-RU" sz="1400" dirty="0">
                <a:effectLst/>
                <a:ea typeface="Times New Roman" panose="02020603050405020304" pitchFamily="18" charset="0"/>
              </a:rPr>
              <a:t>Штраф оплачен, платежное поручение №39 от 17.02.2025 об оплате ООО «</a:t>
            </a:r>
            <a:r>
              <a:rPr lang="ru-RU" sz="1400" dirty="0" err="1">
                <a:effectLst/>
                <a:ea typeface="Times New Roman" panose="02020603050405020304" pitchFamily="18" charset="0"/>
              </a:rPr>
              <a:t>РЭСцентр</a:t>
            </a:r>
            <a:r>
              <a:rPr lang="ru-RU" sz="1400" dirty="0">
                <a:effectLst/>
                <a:ea typeface="Times New Roman" panose="02020603050405020304" pitchFamily="18" charset="0"/>
              </a:rPr>
              <a:t>» административного штрафа в размере 30 тыс. рублей.</a:t>
            </a:r>
          </a:p>
          <a:p>
            <a:pPr lvl="0" indent="363538" algn="just">
              <a:spcBef>
                <a:spcPts val="300"/>
              </a:spcBef>
              <a:buFont typeface="+mj-lt"/>
              <a:buAutoNum type="arabicPeriod"/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Постановлением начальника Межрегионального отдела инспекций </a:t>
            </a:r>
            <a:r>
              <a:rPr lang="ru-RU" sz="1400" dirty="0" err="1">
                <a:effectLst/>
                <a:ea typeface="Times New Roman" panose="02020603050405020304" pitchFamily="18" charset="0"/>
              </a:rPr>
              <a:t>радиационно</a:t>
            </a:r>
            <a:r>
              <a:rPr lang="ru-RU" sz="1400" dirty="0">
                <a:effectLst/>
                <a:ea typeface="Times New Roman" panose="02020603050405020304" pitchFamily="18" charset="0"/>
              </a:rPr>
              <a:t> опасных объектов по Архангельской области, Мурманской области, Ненецкому АО, Республике Коми Шубиной Н.Н.  по делу об административном правонарушении от 15.05.2025№ 17-16.85/460-1680 </a:t>
            </a:r>
            <a:r>
              <a:rPr lang="ru-RU" sz="1400" b="1" dirty="0">
                <a:effectLst/>
                <a:ea typeface="Times New Roman" panose="02020603050405020304" pitchFamily="18" charset="0"/>
              </a:rPr>
              <a:t>ГОБУЗ «МООД» признано виновным в совершении административного правонарушения, предусмотренного частью 1 статьи 9.6 Кодекса Российской Федерации об административных правонарушениях, назначено наказание в виде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предупреждения.</a:t>
            </a:r>
          </a:p>
          <a:p>
            <a:pPr lvl="0" indent="363538" algn="just">
              <a:spcBef>
                <a:spcPts val="300"/>
              </a:spcBef>
              <a:buFont typeface="+mj-lt"/>
              <a:buAutoNum type="arabicPeriod"/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Постановлением начальника Межрегионального отдела инспекций </a:t>
            </a:r>
            <a:r>
              <a:rPr lang="ru-RU" sz="1400" dirty="0" err="1">
                <a:effectLst/>
                <a:ea typeface="Times New Roman" panose="02020603050405020304" pitchFamily="18" charset="0"/>
              </a:rPr>
              <a:t>радиационно</a:t>
            </a:r>
            <a:r>
              <a:rPr lang="ru-RU" sz="1400" dirty="0">
                <a:effectLst/>
                <a:ea typeface="Times New Roman" panose="02020603050405020304" pitchFamily="18" charset="0"/>
              </a:rPr>
              <a:t> опасных объектов по Архангельской области, Мурманской области, Ненецкому АО, Республике Коми Шубиной Н.Н.  по делу об административном правонарушении от 05.06.2025 № 17-16.86/460-1956 </a:t>
            </a:r>
            <a:r>
              <a:rPr lang="ru-RU" sz="1400" b="1" dirty="0">
                <a:effectLst/>
                <a:ea typeface="Times New Roman" panose="02020603050405020304" pitchFamily="18" charset="0"/>
              </a:rPr>
              <a:t>АО «ЦКЭ» признано виновным в совершении административного правонарушения, предусмотренного частью 1 статьи 9.6 Кодекса Российской Федерации об административных правонарушениях, назначено наказание в виде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предупреждения. </a:t>
            </a:r>
          </a:p>
          <a:p>
            <a:pPr lvl="0" indent="363538" algn="just">
              <a:spcBef>
                <a:spcPts val="300"/>
              </a:spcBef>
              <a:buFont typeface="+mj-lt"/>
              <a:buAutoNum type="arabicPeriod"/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Постановлением начальника Межрегионального отдела инспекций </a:t>
            </a:r>
            <a:r>
              <a:rPr lang="ru-RU" sz="1400" dirty="0" err="1">
                <a:effectLst/>
                <a:ea typeface="Times New Roman" panose="02020603050405020304" pitchFamily="18" charset="0"/>
              </a:rPr>
              <a:t>радиационно</a:t>
            </a:r>
            <a:r>
              <a:rPr lang="ru-RU" sz="1400" dirty="0">
                <a:effectLst/>
                <a:ea typeface="Times New Roman" panose="02020603050405020304" pitchFamily="18" charset="0"/>
              </a:rPr>
              <a:t> опасных объектов по Архангельской области, Мурманской области, Ненецкому АО, Республике Коми Шубиной Н.Н.  по делу об административном правонарушении от 05.06.2025 № 17-16.87/460-1958 </a:t>
            </a:r>
            <a:r>
              <a:rPr lang="ru-RU" sz="1400" b="1" dirty="0">
                <a:effectLst/>
                <a:ea typeface="Times New Roman" panose="02020603050405020304" pitchFamily="18" charset="0"/>
              </a:rPr>
              <a:t>АО «Кольская ГМК» признано виновным в совершении административного правонарушения, предусмотренного частью 1 статьи 9.6 Кодекса Российской Федерации об административных правонарушениях, назначено наказание в виде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предупреждения.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AF03AA0-261F-B908-ED89-9F4DC46AD97A}"/>
              </a:ext>
            </a:extLst>
          </p:cNvPr>
          <p:cNvSpPr/>
          <p:nvPr/>
        </p:nvSpPr>
        <p:spPr>
          <a:xfrm>
            <a:off x="179512" y="973205"/>
            <a:ext cx="8358158" cy="81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Общее количество административных наказаний, наложенных по итогам проверок – 4</a:t>
            </a:r>
          </a:p>
          <a:p>
            <a:pPr indent="452438">
              <a:lnSpc>
                <a:spcPct val="115000"/>
              </a:lnSpc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плановые проверки - 3</a:t>
            </a:r>
          </a:p>
          <a:p>
            <a:pPr indent="452438">
              <a:lnSpc>
                <a:spcPct val="115000"/>
              </a:lnSpc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внеплановые проверки - 1</a:t>
            </a:r>
          </a:p>
        </p:txBody>
      </p:sp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388F3BA2-62DD-4991-3747-DA11926DE0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39" y="1020993"/>
            <a:ext cx="109686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5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607" y="1159350"/>
            <a:ext cx="9144000" cy="492089"/>
          </a:xfrm>
        </p:spPr>
        <p:txBody>
          <a:bodyPr>
            <a:noAutofit/>
          </a:bodyPr>
          <a:lstStyle/>
          <a:p>
            <a:r>
              <a:rPr lang="ru-RU" b="1" dirty="0"/>
              <a:t>ЦЕЛЯМИ ОБОБЩЕНИЯ И АНАЛИЗА </a:t>
            </a:r>
            <a:br>
              <a:rPr lang="ru-RU" b="1" dirty="0"/>
            </a:br>
            <a:r>
              <a:rPr lang="ru-RU" b="1" dirty="0"/>
              <a:t>ПРАВОПРИМЕНИТЕЛЬНОЙ ПРАКТИКИ ЯВЛЯЮТСЯ: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63BC-7EC6-405B-A8B3-990F8CBB918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9" y="1916832"/>
            <a:ext cx="8670844" cy="2952328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обеспечение единства практики применения Управлением федеральных законов и иных нормативных правовых актов Российской Федерации;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обеспечение доступности сведений о правоприменительной практике Управлением путем их публикации для сведения поднадзорных субъектов;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совершенствование нормативных правовых актов с целью устранения устаревших, дублирующих и избыточных обязательных требований, устранения избыточных контрольно-надзорных функций.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4162" y="798375"/>
            <a:ext cx="1347318" cy="141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18570" y="6169516"/>
            <a:ext cx="7585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900" algn="just"/>
            <a:r>
              <a:rPr lang="ru-RU" dirty="0">
                <a:solidFill>
                  <a:srgbClr val="002060"/>
                </a:solidFill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ПРАВОПРИМЕНИТЕЛЬНАЯ ПРАКТИКА СОБЛЮДЕНИЯ ОБЯЗАТЕЛЬНЫХ ТРЕБОВАНИЙ</a:t>
            </a:r>
            <a:endParaRPr lang="ru-RU" dirty="0">
              <a:solidFill>
                <a:srgbClr val="002060"/>
              </a:solidFill>
              <a:latin typeface="Arial Cyr" panose="020B0604020202020204" pitchFamily="34" charset="0"/>
              <a:ea typeface="Arial Unicode MS" panose="020B0604020202020204" pitchFamily="34" charset="-128"/>
              <a:cs typeface="Arial Cyr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37625" y="5506889"/>
            <a:ext cx="894784" cy="461796"/>
          </a:xfrm>
          <a:prstGeom prst="rightArrow">
            <a:avLst>
              <a:gd name="adj1" fmla="val 50000"/>
              <a:gd name="adj2" fmla="val 47958"/>
            </a:avLst>
          </a:prstGeom>
          <a:solidFill>
            <a:srgbClr val="C4E59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300000"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Стрелка вправо 8"/>
          <p:cNvSpPr/>
          <p:nvPr/>
        </p:nvSpPr>
        <p:spPr>
          <a:xfrm>
            <a:off x="237625" y="6222165"/>
            <a:ext cx="894784" cy="461796"/>
          </a:xfrm>
          <a:prstGeom prst="rightArrow">
            <a:avLst>
              <a:gd name="adj1" fmla="val 50000"/>
              <a:gd name="adj2" fmla="val 47958"/>
            </a:avLst>
          </a:prstGeom>
          <a:solidFill>
            <a:srgbClr val="C4E59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300000"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1408567" y="5469379"/>
            <a:ext cx="7585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900" algn="just"/>
            <a:r>
              <a:rPr lang="ru-RU" dirty="0">
                <a:solidFill>
                  <a:srgbClr val="002060"/>
                </a:solidFill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ПРАВОПРИМЕНИТЕЛЬНАЯ ПРАКТИКА ОРГАНИЗАЦИИ И ПРОВЕДЕНИЯ ГОСУДАРСТВЕННОГО КОНТРОЛЯ (НАДЗОРА)</a:t>
            </a:r>
            <a:endParaRPr lang="ru-RU" dirty="0">
              <a:solidFill>
                <a:srgbClr val="002060"/>
              </a:solidFill>
              <a:latin typeface="Arial Cyr" panose="020B0604020202020204" pitchFamily="34" charset="0"/>
              <a:ea typeface="Arial Unicode MS" panose="020B0604020202020204" pitchFamily="34" charset="-128"/>
              <a:cs typeface="Arial Cyr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1421" y="4653708"/>
            <a:ext cx="8994372" cy="758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/>
              <a:t>ОБОБЩЕНИЕ И АНАЛИЗ ПРАВОПРИМЕНИТЕЛЬНОЙ ПРАКТИКИ КОНТРОЛЬНО-НАДЗОРНОЙ ДЕЯТЕЛЬНОСТИ ФОРМИРУЕТСЯ ПО ДВУМ ОСНОВНЫМ НАПРАВЛЕНИЯМ</a:t>
            </a:r>
          </a:p>
        </p:txBody>
      </p:sp>
    </p:spTree>
    <p:extLst>
      <p:ext uri="{BB962C8B-B14F-4D97-AF65-F5344CB8AC3E}">
        <p14:creationId xmlns:p14="http://schemas.microsoft.com/office/powerpoint/2010/main" val="11019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00109"/>
              </p:ext>
            </p:extLst>
          </p:nvPr>
        </p:nvGraphicFramePr>
        <p:xfrm>
          <a:off x="176405" y="1766111"/>
          <a:ext cx="8680075" cy="2138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1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603464630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12072">
                  <a:extLst>
                    <a:ext uri="{9D8B030D-6E8A-4147-A177-3AD203B41FA5}">
                      <a16:colId xmlns="" xmlns:a16="http://schemas.microsoft.com/office/drawing/2014/main" val="3513285400"/>
                    </a:ext>
                  </a:extLst>
                </a:gridCol>
              </a:tblGrid>
              <a:tr h="4562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Показатели разрешительной деятельности</a:t>
                      </a:r>
                    </a:p>
                  </a:txBody>
                  <a:tcPr marL="6350" marR="63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6350" marR="63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6350" marR="63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6350" marR="63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6350" marR="63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6350" marR="63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6350" marR="63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effectLst/>
                        </a:rPr>
                        <a:t>Общая сумма наложенных административных штрафов, тыс. рублей, из них на: 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effectLst/>
                        </a:rPr>
                        <a:t>140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effectLst/>
                        </a:rPr>
                        <a:t>1360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effectLst/>
                        </a:rPr>
                        <a:t>430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450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effectLst/>
                        </a:rPr>
                        <a:t>на юридическое лицо,  тыс. рублей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effectLst/>
                        </a:rPr>
                        <a:t>140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effectLst/>
                        </a:rPr>
                        <a:t>1360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effectLst/>
                        </a:rPr>
                        <a:t>430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430</a:t>
                      </a:r>
                    </a:p>
                  </a:txBody>
                  <a:tcPr marL="6350" marR="63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effectLst/>
                        </a:rPr>
                        <a:t>на должностное лицо, тыс. рублей 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effectLst/>
                        </a:rPr>
                        <a:t>Общая сумма уплаченных административных штрафов, тыс. рублей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140</a:t>
                      </a:r>
                      <a:endParaRPr lang="ru-RU" sz="16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1360</a:t>
                      </a:r>
                      <a:endParaRPr lang="ru-RU" sz="16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430</a:t>
                      </a:r>
                      <a:endParaRPr lang="ru-RU" sz="16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b="1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b="1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340</a:t>
                      </a: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b="1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225872"/>
              </p:ext>
            </p:extLst>
          </p:nvPr>
        </p:nvGraphicFramePr>
        <p:xfrm>
          <a:off x="1223634" y="3763833"/>
          <a:ext cx="7632845" cy="308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u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20920"/>
            <a:ext cx="1440160" cy="241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5267" y="1120024"/>
            <a:ext cx="9144000" cy="49208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Динамика изменения количественных показателей административного воздействия за  2020 - 2024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</a:rPr>
              <a:t>г.г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50728172"/>
              </p:ext>
            </p:extLst>
          </p:nvPr>
        </p:nvGraphicFramePr>
        <p:xfrm>
          <a:off x="395536" y="4387416"/>
          <a:ext cx="604867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5758" y="1171899"/>
            <a:ext cx="7596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449580" algn="l"/>
              </a:tabLst>
            </a:pPr>
            <a:r>
              <a:rPr lang="ru-RU" sz="1200" i="1" dirty="0">
                <a:ea typeface="Times New Roman" panose="02020603050405020304" pitchFamily="18" charset="0"/>
                <a:cs typeface="Calibri" panose="020F0502020204030204" pitchFamily="34" charset="0"/>
              </a:rPr>
              <a:t>Постановление Правительства  Российской Федерации от 10.02.2017 N166 «Об утверждении Правил составления и направления </a:t>
            </a:r>
            <a:r>
              <a:rPr lang="ru-RU" sz="1200" b="1" i="1" dirty="0">
                <a:ea typeface="Times New Roman" panose="02020603050405020304" pitchFamily="18" charset="0"/>
                <a:cs typeface="Calibri" panose="020F0502020204030204" pitchFamily="34" charset="0"/>
              </a:rPr>
              <a:t>предостережения о недопустимости нарушения обязательных требований, </a:t>
            </a:r>
            <a:r>
              <a:rPr lang="ru-RU" sz="1200" i="1" dirty="0">
                <a:ea typeface="Times New Roman" panose="02020603050405020304" pitchFamily="18" charset="0"/>
                <a:cs typeface="Calibri" panose="020F0502020204030204" pitchFamily="34" charset="0"/>
              </a:rPr>
              <a:t>подачи юридическим лицом, индивидуальным предпринимателем возражений на такое предостережение и их рассмотрения, уведомления об исполнении такого предостережения» </a:t>
            </a:r>
            <a:endParaRPr lang="ru-RU" sz="1200" i="1" dirty="0"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-34238" y="884525"/>
            <a:ext cx="9144000" cy="4920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ПРИМЕНЕНИЕ ПРЕДОСТЕРЕЖЕНИЯ</a:t>
            </a:r>
            <a:endParaRPr lang="en-US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849" y="1095275"/>
            <a:ext cx="1369658" cy="9767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06213" y="4496224"/>
            <a:ext cx="2545772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 срок (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не менее 60 дней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со дня направления предостережения) для направления юридическим лицом, индивидуальным предпринимателем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уведомления об исполнении предостережения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564" y="2014246"/>
            <a:ext cx="88569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400" b="1" dirty="0">
                <a:ea typeface="Calibri"/>
                <a:cs typeface="Times New Roman"/>
              </a:rPr>
              <a:t>ООО «ГТ «Север», </a:t>
            </a:r>
            <a:r>
              <a:rPr lang="ru-RU" sz="1400" dirty="0">
                <a:ea typeface="Calibri"/>
                <a:cs typeface="Times New Roman"/>
              </a:rPr>
              <a:t>Предостережение № 460-64 от 15.01.2025. Срок исполнения предостережения - 17.03.2025. Уведомление об исполнении предостережения направлено в Управление исх. №234 от 28.02.2025.</a:t>
            </a:r>
          </a:p>
          <a:p>
            <a:pPr marL="171450" indent="-171450" algn="just">
              <a:buFontTx/>
              <a:buChar char="-"/>
            </a:pPr>
            <a:r>
              <a:rPr lang="ru-RU" sz="1400" b="1" dirty="0">
                <a:ea typeface="Calibri"/>
                <a:cs typeface="Times New Roman"/>
              </a:rPr>
              <a:t>ООО НПФ «АМК ГОРИЗОНТ», </a:t>
            </a:r>
            <a:r>
              <a:rPr lang="ru-RU" sz="1400" dirty="0">
                <a:ea typeface="Calibri"/>
                <a:cs typeface="Times New Roman"/>
              </a:rPr>
              <a:t>Предостережение № 460-651 от 27.02.2025. Срок исполнения предостережения – 28.04.2025.</a:t>
            </a:r>
          </a:p>
          <a:p>
            <a:pPr marL="171450" indent="-171450" algn="just">
              <a:buFontTx/>
              <a:buChar char="-"/>
            </a:pPr>
            <a:r>
              <a:rPr lang="ru-RU" sz="1400" b="1" dirty="0">
                <a:ea typeface="Calibri"/>
                <a:cs typeface="Times New Roman"/>
              </a:rPr>
              <a:t>АО «РНИИ «</a:t>
            </a:r>
            <a:r>
              <a:rPr lang="ru-RU" sz="1400" b="1" dirty="0" err="1">
                <a:ea typeface="Calibri"/>
                <a:cs typeface="Times New Roman"/>
              </a:rPr>
              <a:t>Электростандарт</a:t>
            </a:r>
            <a:r>
              <a:rPr lang="ru-RU" sz="1400" b="1" dirty="0">
                <a:ea typeface="Calibri"/>
                <a:cs typeface="Times New Roman"/>
              </a:rPr>
              <a:t>» </a:t>
            </a:r>
            <a:r>
              <a:rPr lang="ru-RU" sz="1400" dirty="0">
                <a:ea typeface="Calibri"/>
                <a:cs typeface="Times New Roman"/>
              </a:rPr>
              <a:t>(нарушен п. 20 постановления Правительства РФ №88 от 17.02.2011), Предостережение № 460-1507 от 28.04.2025. Срок исполнения предостережения - 27.06.2025. Уведомление об исполнении предостережения от 16.05.2024.</a:t>
            </a:r>
          </a:p>
          <a:p>
            <a:pPr marL="171450" indent="-171450" algn="just">
              <a:buFontTx/>
              <a:buChar char="-"/>
            </a:pPr>
            <a:r>
              <a:rPr lang="ru-RU" sz="1400" b="1" dirty="0">
                <a:ea typeface="Calibri"/>
                <a:cs typeface="Times New Roman"/>
              </a:rPr>
              <a:t>АО «Карельский окатыш» </a:t>
            </a:r>
            <a:r>
              <a:rPr lang="ru-RU" sz="1400" dirty="0">
                <a:ea typeface="Calibri"/>
                <a:cs typeface="Times New Roman"/>
              </a:rPr>
              <a:t>Предостережение № 460-1777 от 21.05.2025. Срок исполнения предостережения - 19.07.2025. Уведомление об исполнении предостережения от 21.05.2025.</a:t>
            </a:r>
          </a:p>
          <a:p>
            <a:pPr marL="171450" indent="-171450" algn="just">
              <a:buFontTx/>
              <a:buChar char="-"/>
            </a:pPr>
            <a:r>
              <a:rPr lang="ru-RU" sz="1400" b="1" dirty="0">
                <a:ea typeface="Calibri"/>
                <a:cs typeface="Times New Roman"/>
              </a:rPr>
              <a:t>АО «ЦС «Звездочка</a:t>
            </a:r>
            <a:r>
              <a:rPr lang="ru-RU" sz="1400" dirty="0">
                <a:ea typeface="Calibri"/>
                <a:cs typeface="Times New Roman"/>
              </a:rPr>
              <a:t>», Предостережение от 29.08.2025 № 460-2925.</a:t>
            </a:r>
          </a:p>
        </p:txBody>
      </p:sp>
    </p:spTree>
    <p:extLst>
      <p:ext uri="{BB962C8B-B14F-4D97-AF65-F5344CB8AC3E}">
        <p14:creationId xmlns:p14="http://schemas.microsoft.com/office/powerpoint/2010/main" val="14494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9" y="2155246"/>
            <a:ext cx="1820915" cy="12737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195407" y="1413183"/>
            <a:ext cx="876652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Вопросы физической защиты проверены в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поднадзорных организациях </a:t>
            </a:r>
          </a:p>
          <a:p>
            <a:pPr algn="ctr"/>
            <a:r>
              <a:rPr lang="ru-RU" sz="1600" dirty="0"/>
              <a:t>при проведении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плановых, внеплановых инспекций 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 Cyr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96155" y="680820"/>
            <a:ext cx="51047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Проверено 63  поднадзорных организации </a:t>
            </a:r>
            <a:endParaRPr lang="ru-RU" sz="1600" b="1" dirty="0">
              <a:solidFill>
                <a:srgbClr val="C0000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НАДЗОР ЗА ФИЗИЧЕСКОЙ ЗАЩИТОЙ РВ, РИ и ПХ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4759706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a typeface="Times New Roman" panose="02020603050405020304" pitchFamily="18" charset="0"/>
              </a:rPr>
              <a:t>В отчетном периоде в работе РОО происшествий не было. </a:t>
            </a:r>
          </a:p>
          <a:p>
            <a:pPr algn="ctr"/>
            <a:r>
              <a:rPr lang="ru-RU" dirty="0">
                <a:ea typeface="Times New Roman" panose="02020603050405020304" pitchFamily="18" charset="0"/>
              </a:rPr>
              <a:t>Состояние физической защиты РИ, ПХ и РВ организаций позволяет обеспечивать их безопасность на уровне требований НП-034-23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39842509"/>
              </p:ext>
            </p:extLst>
          </p:nvPr>
        </p:nvGraphicFramePr>
        <p:xfrm>
          <a:off x="107504" y="4365105"/>
          <a:ext cx="5544616" cy="253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BC37AF-34EB-6E95-2B3B-DE3E6166C890}"/>
              </a:ext>
            </a:extLst>
          </p:cNvPr>
          <p:cNvSpPr txBox="1"/>
          <p:nvPr/>
        </p:nvSpPr>
        <p:spPr>
          <a:xfrm>
            <a:off x="1971278" y="2066871"/>
            <a:ext cx="7200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400" dirty="0">
                <a:ea typeface="Times New Roman" panose="02020603050405020304" pitchFamily="18" charset="0"/>
                <a:cs typeface="Arial Cyr" panose="020B0604020202020204" pitchFamily="34" charset="0"/>
              </a:rPr>
              <a:t>В ходе проверок выявлено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 Cyr" panose="020B0604020202020204" pitchFamily="34" charset="0"/>
              </a:rPr>
              <a:t>04 правонарушения</a:t>
            </a:r>
            <a:r>
              <a:rPr lang="ru-RU" sz="1400" dirty="0">
                <a:ea typeface="Times New Roman" panose="02020603050405020304" pitchFamily="18" charset="0"/>
                <a:cs typeface="Arial Cyr" panose="020B0604020202020204" pitchFamily="34" charset="0"/>
              </a:rPr>
              <a:t>, связанных с обеспечением ФЗ РИ, ПХ, РВ, - при проведении плановых проверок.</a:t>
            </a:r>
          </a:p>
          <a:p>
            <a:pPr indent="457200" algn="just"/>
            <a:r>
              <a:rPr lang="ru-RU" sz="1400" b="1" dirty="0">
                <a:ea typeface="Times New Roman" panose="02020603050405020304" pitchFamily="18" charset="0"/>
                <a:cs typeface="Arial Cyr" panose="020B0604020202020204" pitchFamily="34" charset="0"/>
              </a:rPr>
              <a:t>По результатам проведенных инспекций</a:t>
            </a:r>
          </a:p>
          <a:p>
            <a:pPr indent="457200" algn="just"/>
            <a:r>
              <a:rPr lang="ru-RU" sz="1400" b="1" dirty="0">
                <a:ea typeface="Times New Roman" panose="02020603050405020304" pitchFamily="18" charset="0"/>
                <a:cs typeface="Arial Cyr" panose="020B0604020202020204" pitchFamily="34" charset="0"/>
              </a:rPr>
              <a:t>- выдано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 Cyr" panose="020B0604020202020204" pitchFamily="34" charset="0"/>
              </a:rPr>
              <a:t>Предписание ГОБУЗ «МООД» - </a:t>
            </a:r>
            <a:r>
              <a:rPr lang="ru-RU" sz="1400" dirty="0">
                <a:solidFill>
                  <a:schemeClr val="tx1"/>
                </a:solidFill>
                <a:ea typeface="Times New Roman" panose="02020603050405020304" pitchFamily="18" charset="0"/>
                <a:cs typeface="Arial Cyr" panose="020B0604020202020204" pitchFamily="34" charset="0"/>
              </a:rPr>
              <a:t>от 25.04.2025 №17-13/460-1464. Срок исполнения пункта предписания - 05.12.2025.</a:t>
            </a:r>
          </a:p>
          <a:p>
            <a:pPr indent="457200" algn="just"/>
            <a:r>
              <a:rPr lang="ru-RU" sz="1400" b="1" dirty="0">
                <a:solidFill>
                  <a:schemeClr val="tx1"/>
                </a:solidFill>
                <a:ea typeface="Times New Roman" panose="02020603050405020304" pitchFamily="18" charset="0"/>
                <a:cs typeface="Arial Cyr" panose="020B0604020202020204" pitchFamily="34" charset="0"/>
              </a:rPr>
              <a:t>- составлен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 Cyr" panose="020B0604020202020204" pitchFamily="34" charset="0"/>
              </a:rPr>
              <a:t>Протокол </a:t>
            </a:r>
            <a:r>
              <a:rPr lang="ru-RU" sz="1400" b="1" dirty="0">
                <a:solidFill>
                  <a:schemeClr val="tx1"/>
                </a:solidFill>
                <a:ea typeface="Times New Roman" panose="02020603050405020304" pitchFamily="18" charset="0"/>
                <a:cs typeface="Arial Cyr" panose="020B0604020202020204" pitchFamily="34" charset="0"/>
              </a:rPr>
              <a:t>от 28.04.2025 №17-16.85/460-1511 об административном правонарушении в отношении юридического лица. ГОБУЗ «МООД. признано виновным в совершении административного правонарушения, предусмотренного частью 1 статьи 9.6 Кодекса Российской Федерации об административных правонарушениях,  назначено наказание в виде предупреждения.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Arial Cy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30417" y="2284066"/>
            <a:ext cx="8883166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4500" algn="just">
              <a:spcBef>
                <a:spcPct val="0"/>
              </a:spcBef>
            </a:pPr>
            <a:r>
              <a:rPr lang="ru-RU" sz="1400" dirty="0">
                <a:solidFill>
                  <a:schemeClr val="tx1"/>
                </a:solidFill>
              </a:rPr>
              <a:t>1.	ГОБУЗ «Мурманский областной онкологический диспансер». Составлен Протокол об административном правонарушении от 28.04.2025 №17-16.85/460-1511, Постановлением от 15.05.2025№ 17-16.85/460-1680 ГОБУЗ «МООД» признано виновным в совершении административного правонарушения, предусмотренного частью 1 статьи 9.6 Кодекса Российской Федерации об административных правонарушениях, назначено наказание в виде предупреждения.</a:t>
            </a:r>
          </a:p>
          <a:p>
            <a:pPr indent="444500" algn="just">
              <a:spcBef>
                <a:spcPct val="0"/>
              </a:spcBef>
            </a:pPr>
            <a:r>
              <a:rPr lang="ru-RU" sz="1400" dirty="0">
                <a:solidFill>
                  <a:schemeClr val="tx1"/>
                </a:solidFill>
              </a:rPr>
              <a:t>2.	АО «Центрально-Кольская экспедиция». Составлен Протокол об административном правонарушении от 16.05.2025 №17-16.86/460-1716, Постановлением от 05.06.2025 № 17-16.86/460-1956 АО «ЦКЭ» признано виновным в совершении административного правонарушения, предусмотренного частью 1 статьи 9.6 Кодекса Российской Федерации об административных правонарушениях, назначено наказание в виде предупреждения.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C00000"/>
                </a:solidFill>
              </a:rPr>
              <a:t>Н</a:t>
            </a:r>
            <a:r>
              <a:rPr lang="ru-RU" altLang="ru-RU" b="1" dirty="0">
                <a:solidFill>
                  <a:srgbClr val="C00000"/>
                </a:solidFill>
              </a:rPr>
              <a:t>арушений требований НП-067-24 не выявлено</a:t>
            </a:r>
            <a:r>
              <a:rPr lang="ru-RU" altLang="ru-RU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3074" name="Picture 2" descr="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992699"/>
            <a:ext cx="869832" cy="111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НАДЗОР ЗА УЧЕТОМ И КОНТРОЛЕМ РВ И РАО</a:t>
            </a:r>
            <a:endParaRPr lang="en-US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6032" y="1352034"/>
            <a:ext cx="7259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Всего за  отчетный период </a:t>
            </a:r>
            <a:r>
              <a:rPr lang="ru-RU" sz="1600" dirty="0">
                <a:ea typeface="Times New Roman" panose="02020603050405020304" pitchFamily="18" charset="0"/>
                <a:cs typeface="Arial Cyr" panose="020B0604020202020204" pitchFamily="34" charset="0"/>
              </a:rPr>
              <a:t>проверено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 Cyr" panose="020B0604020202020204" pitchFamily="34" charset="0"/>
              </a:rPr>
              <a:t>4</a:t>
            </a:r>
            <a:r>
              <a:rPr lang="ru-RU" sz="1600" b="1" dirty="0">
                <a:ea typeface="Times New Roman" panose="02020603050405020304" pitchFamily="18" charset="0"/>
                <a:cs typeface="Arial Cyr" panose="020B0604020202020204" pitchFamily="34" charset="0"/>
              </a:rPr>
              <a:t>3  проверки</a:t>
            </a:r>
          </a:p>
          <a:p>
            <a:pPr indent="450215" algn="ctr"/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  <a:cs typeface="Arial Cyr" panose="020B0604020202020204" pitchFamily="34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Выявлено </a:t>
            </a:r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10 </a:t>
            </a:r>
            <a:r>
              <a:rPr lang="ru-RU" sz="1600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правонарушения обязательных</a:t>
            </a:r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требований по УиК РВ и РАО.</a:t>
            </a:r>
          </a:p>
          <a:p>
            <a:pPr indent="450215" algn="ctr"/>
            <a:r>
              <a:rPr lang="ru-RU" sz="1600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Выдано – </a:t>
            </a:r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04</a:t>
            </a:r>
            <a:r>
              <a:rPr lang="ru-RU" sz="1600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Предписания</a:t>
            </a:r>
            <a:r>
              <a:rPr lang="ru-RU" sz="1600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составлено – </a:t>
            </a:r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02</a:t>
            </a:r>
            <a:r>
              <a:rPr lang="ru-RU" sz="1600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Протокола</a:t>
            </a:r>
            <a:r>
              <a:rPr lang="ru-RU" sz="1600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13845997"/>
              </p:ext>
            </p:extLst>
          </p:nvPr>
        </p:nvGraphicFramePr>
        <p:xfrm>
          <a:off x="539552" y="4496057"/>
          <a:ext cx="8280920" cy="230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023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217245"/>
              </p:ext>
            </p:extLst>
          </p:nvPr>
        </p:nvGraphicFramePr>
        <p:xfrm>
          <a:off x="128454" y="2098972"/>
          <a:ext cx="8887091" cy="88115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20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64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72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413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427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Предоставление разрешений работникам на право ведения работ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3" marR="1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Подано заявлений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3" marR="1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Отказано в рассмотрении заявления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3" marR="1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Выдано разрешений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3" marR="1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Отказано в выдаче разрешений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3" marR="1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456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3" marR="1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3" marR="1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302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3" marR="1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259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23" marR="15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481" y="1267975"/>
            <a:ext cx="7850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" algn="ctr">
              <a:tabLst>
                <a:tab pos="6515100" algn="l"/>
              </a:tabLst>
            </a:pPr>
            <a:r>
              <a:rPr lang="ru-RU" sz="1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«АДМИНИСТРАТИВНЫЙ РЕГЛАМЕНТ ПО ПРЕДОСТАВЛЕНИЮ ФЕДЕРАЛЬНОЙ СЛУЖБОЙ ПО ЭКОЛОГИЧЕСКОМУ, ТЕХНОЛОГИЧЕСКОМУ И АТОМНОМУ НАДЗОРУ ГОСУДАРСТВЕННОЙ УСЛУГИ ПО ВЫДАЧЕ РАЗРЕШЕНИЙ НА ПРАВО ВЕДЕНИЯ РАБОТ В ОБЛАСТИ ИСПОЛЬЗОВАНИЯ АТОМНОЙ ЭНЕРГИИ РАБОТНИКАМ ОБЪЕКТОВ ИСПОЛЬЗОВАНИЯ АТОМНОЙ ЭНЕРГИИ».</a:t>
            </a:r>
            <a:r>
              <a:rPr lang="ru-RU" sz="12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endParaRPr lang="ru-RU" sz="12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984" y="904487"/>
            <a:ext cx="9144000" cy="492089"/>
          </a:xfrm>
        </p:spPr>
        <p:txBody>
          <a:bodyPr/>
          <a:lstStyle/>
          <a:p>
            <a:r>
              <a:rPr lang="ru-RU" b="1" dirty="0"/>
              <a:t>ВЫДАЧА РАЗРЕШЕНИЙ</a:t>
            </a:r>
          </a:p>
        </p:txBody>
      </p:sp>
      <p:pic>
        <p:nvPicPr>
          <p:cNvPr id="7" name="Рисунок 4" descr="Безымянный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4306" y="1004457"/>
            <a:ext cx="801698" cy="109451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89476" y="6519446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graphicFrame>
        <p:nvGraphicFramePr>
          <p:cNvPr id="9" name="Диаграмма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313233"/>
              </p:ext>
            </p:extLst>
          </p:nvPr>
        </p:nvGraphicFramePr>
        <p:xfrm>
          <a:off x="-252536" y="3344315"/>
          <a:ext cx="5329703" cy="354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742078" y="3074044"/>
            <a:ext cx="5329703" cy="36471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266700">
              <a:defRPr/>
            </a:pPr>
            <a:r>
              <a:rPr lang="ru-RU" altLang="ru-RU" sz="1050" b="1" dirty="0">
                <a:latin typeface="+mn-lt"/>
              </a:rPr>
              <a:t>Типовые нарушения для отказа в выдаче разрешений</a:t>
            </a:r>
          </a:p>
          <a:p>
            <a:pPr algn="l" defTabSz="266700">
              <a:defRPr/>
            </a:pPr>
            <a:r>
              <a:rPr lang="ru-RU" altLang="ru-RU" sz="1050" dirty="0">
                <a:latin typeface="+mn-lt"/>
              </a:rPr>
              <a:t>1. некомплектность документов (п40/41/42 абзацы 2 ):</a:t>
            </a:r>
          </a:p>
          <a:p>
            <a:pPr algn="just" defTabSz="266700">
              <a:defRPr/>
            </a:pPr>
            <a:r>
              <a:rPr lang="ru-RU" altLang="ru-RU" sz="1050" dirty="0">
                <a:latin typeface="+mn-lt"/>
              </a:rPr>
              <a:t>2. документы оформлены в ненадлежащем порядке, недостоверные сведения (п40/41/42 абзацы 3 ) :</a:t>
            </a:r>
          </a:p>
          <a:p>
            <a:pPr algn="just" defTabSz="266700">
              <a:defRPr/>
            </a:pPr>
            <a:r>
              <a:rPr lang="ru-RU" altLang="ru-RU" sz="1050" dirty="0">
                <a:latin typeface="+mn-lt"/>
              </a:rPr>
              <a:t>- сопроводительные письма и /или заявления подписывают НЕ РУКОВОДИТЕЛИ организации (другой сотрудник, а доверенности не вложено в комплект), не всегда заявление заверено печатью организации;</a:t>
            </a:r>
          </a:p>
          <a:p>
            <a:pPr algn="just" defTabSz="266700">
              <a:defRPr/>
            </a:pPr>
            <a:r>
              <a:rPr lang="ru-RU" altLang="ru-RU" sz="1050" dirty="0">
                <a:latin typeface="+mn-lt"/>
              </a:rPr>
              <a:t>- заявление на выдачу разрешения руководителю подписывает лицо имеющее право подписи, пропускают этот момент, а если не пропускают, то не вкладывают доверенность.</a:t>
            </a:r>
          </a:p>
          <a:p>
            <a:pPr algn="just" defTabSz="266700">
              <a:defRPr/>
            </a:pPr>
            <a:r>
              <a:rPr lang="ru-RU" altLang="ru-RU" sz="1050" dirty="0">
                <a:latin typeface="+mn-lt"/>
              </a:rPr>
              <a:t>- наименования должности заявителя различно в представленных документах (Заявление/ ДИ/ Перечень должностей);</a:t>
            </a:r>
          </a:p>
          <a:p>
            <a:pPr algn="just" defTabSz="266700">
              <a:defRPr/>
            </a:pPr>
            <a:r>
              <a:rPr lang="ru-RU" altLang="ru-RU" sz="1050" dirty="0">
                <a:latin typeface="+mn-lt"/>
              </a:rPr>
              <a:t>- мед заключения предоставляются по другим приказам Минздрава России (а нужен № 749н), не на бланках мед учреждения, без печатей мед учреждения;</a:t>
            </a:r>
          </a:p>
          <a:p>
            <a:pPr algn="just" defTabSz="266700">
              <a:defRPr/>
            </a:pPr>
            <a:r>
              <a:rPr lang="ru-RU" altLang="ru-RU" sz="1050" dirty="0">
                <a:latin typeface="+mn-lt"/>
              </a:rPr>
              <a:t>- в ДИ - отсутствуют отметки об ознакомлении, в старые ДИ включают нормы и правила, вступившие в силу позднее,</a:t>
            </a:r>
          </a:p>
          <a:p>
            <a:pPr algn="just" defTabSz="266700">
              <a:defRPr/>
            </a:pPr>
            <a:r>
              <a:rPr lang="ru-RU" altLang="ru-RU" sz="1050" dirty="0">
                <a:latin typeface="+mn-lt"/>
              </a:rPr>
              <a:t>- ДИ отсутствует актуальный перечень норм и правил в ОИАЭ, либо идёт отдельным документом, не связанным с ДИ;</a:t>
            </a:r>
          </a:p>
          <a:p>
            <a:pPr algn="just" defTabSz="266700">
              <a:defRPr/>
            </a:pPr>
            <a:r>
              <a:rPr lang="ru-RU" altLang="ru-RU" sz="1050" dirty="0">
                <a:latin typeface="+mn-lt"/>
              </a:rPr>
              <a:t>- путают виды документов справки об аттестации и протоколы о прохождении заявителями проверки практических навыков (об аттестации вкладывается протокол, о практических навыках - справку, либо собирают всё в один документ);</a:t>
            </a:r>
          </a:p>
          <a:p>
            <a:pPr algn="just" defTabSz="266700">
              <a:defRPr/>
            </a:pPr>
            <a:r>
              <a:rPr lang="ru-RU" altLang="ru-RU" sz="1050" dirty="0">
                <a:latin typeface="+mn-lt"/>
              </a:rPr>
              <a:t>- не проставляют обязательные реквизиты документов - дата/номер;</a:t>
            </a:r>
          </a:p>
        </p:txBody>
      </p:sp>
      <p:pic>
        <p:nvPicPr>
          <p:cNvPr id="6" name="Pictur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33" y="3074044"/>
            <a:ext cx="1426710" cy="107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5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330472"/>
            <a:ext cx="741247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ea typeface="Times New Roman" panose="02020603050405020304" pitchFamily="18" charset="0"/>
              </a:rPr>
              <a:t>Постановление Правительства Российской Федерации от 19 ноября 2012 г. № 1184</a:t>
            </a:r>
            <a:endParaRPr lang="ru-RU" sz="1400" dirty="0"/>
          </a:p>
          <a:p>
            <a:pPr algn="r">
              <a:spcBef>
                <a:spcPts val="600"/>
              </a:spcBef>
            </a:pPr>
            <a:r>
              <a:rPr lang="ru-RU" sz="14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Правила регистрации организаций, осуществляющих деятельность по эксплуатации радиационных источников, содержащих в своем составе только радионуклидные источники четвертой и пятой категорий радиационной опасности.</a:t>
            </a:r>
            <a:endParaRPr lang="ru-RU" sz="14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66207" y="1008210"/>
            <a:ext cx="9144000" cy="314453"/>
          </a:xfrm>
        </p:spPr>
        <p:txBody>
          <a:bodyPr>
            <a:noAutofit/>
          </a:bodyPr>
          <a:lstStyle/>
          <a:p>
            <a:r>
              <a:rPr lang="ru-RU" sz="2000" b="1" dirty="0"/>
              <a:t>Регистрация организаций, эксплуатирующих РИ 4 и 5 категорий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62" y="2261970"/>
            <a:ext cx="8905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Организации, осуществляющие деятельность по эксплуатации радиационных источников, содержащих в своем составе только радионуклидные источники четвертой и пятой категорий радиационной опасности,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подлежат регистрации в порядке, установленном Правительством Российской Федерации. 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89476" y="6519446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479972"/>
              </p:ext>
            </p:extLst>
          </p:nvPr>
        </p:nvGraphicFramePr>
        <p:xfrm>
          <a:off x="197555" y="4959778"/>
          <a:ext cx="8784977" cy="1725762"/>
        </p:xfrm>
        <a:graphic>
          <a:graphicData uri="http://schemas.openxmlformats.org/drawingml/2006/table">
            <a:tbl>
              <a:tblPr/>
              <a:tblGrid>
                <a:gridCol w="10381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087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975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Регистрация организаций, эксплуатирующих РИ 4 и 5 категорий, всего по МТУ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6761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Подано уведомлений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6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Отказано в рассмотрении уведомлений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0773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Зарегистрировано организаций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4833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Исключены из реестра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4833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82563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Проведено инспекций 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4037556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875" y="3249116"/>
            <a:ext cx="1054918" cy="157128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776" y="3114664"/>
            <a:ext cx="1085921" cy="159842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69126" y="3194975"/>
            <a:ext cx="70814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представляет </a:t>
            </a:r>
            <a: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регистрирующий орган </a:t>
            </a:r>
            <a: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непосредственно или направляет его заказным почтовым отправлением с описью вложения с уведомлением о вручении либо в виде электронного документа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подписанного электронной </a:t>
            </a:r>
            <a:r>
              <a:rPr lang="ru-RU" sz="140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цифровой подписью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заявителя.</a:t>
            </a:r>
          </a:p>
          <a:p>
            <a:pPr indent="452438" algn="just"/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Регистрирующий орган </a:t>
            </a:r>
            <a: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30 дней </a:t>
            </a:r>
            <a: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со дня поступления уведомления: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 проверку полноты сведений, содержащихся в уведомлении;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принимает решение о </a:t>
            </a:r>
            <a: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регистрации организации либо об отказе в ее регистрации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66207" y="1008210"/>
            <a:ext cx="9144000" cy="314453"/>
          </a:xfrm>
        </p:spPr>
        <p:txBody>
          <a:bodyPr>
            <a:noAutofit/>
          </a:bodyPr>
          <a:lstStyle/>
          <a:p>
            <a:r>
              <a:rPr lang="ru-RU" sz="2000" b="1" dirty="0"/>
              <a:t>Регистрация организаций, эксплуатирующих РИ 4 и 5 категорий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89476" y="6519446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551001"/>
              </p:ext>
            </p:extLst>
          </p:nvPr>
        </p:nvGraphicFramePr>
        <p:xfrm>
          <a:off x="124779" y="4534693"/>
          <a:ext cx="8745010" cy="2019805"/>
        </p:xfrm>
        <a:graphic>
          <a:graphicData uri="http://schemas.openxmlformats.org/drawingml/2006/table">
            <a:tbl>
              <a:tblPr/>
              <a:tblGrid>
                <a:gridCol w="31662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787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Зарегистрированы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Исключены из перечня поднадзорных организаций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ООО «Нордвестлаб»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ООО «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Петербургцемент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ООО «Газпром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энерго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ООО «Тест-Радон»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ООО «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ХайдельбергЦемент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Рус»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ФГУ «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Балтводхоз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2956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АО «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Вельгийская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бумажная фабрика»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ООО «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Транснефть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Балтика»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677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ООО «ФТОРХИМИЯ 1230»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ФБУЗ «Центр гигиены и эпидемиологии в Ленинградской области»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76260468"/>
                  </a:ext>
                </a:extLst>
              </a:tr>
              <a:tr h="12677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ПАО «Акрон»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АО «НПО «Прибор»</a:t>
                      </a:r>
                    </a:p>
                  </a:txBody>
                  <a:tcPr marL="8175" marR="8175" marT="8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33403226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097156"/>
              </p:ext>
            </p:extLst>
          </p:nvPr>
        </p:nvGraphicFramePr>
        <p:xfrm>
          <a:off x="1" y="1454633"/>
          <a:ext cx="6372200" cy="290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539887" y="1310328"/>
            <a:ext cx="3517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ctr"/>
            <a:r>
              <a:rPr lang="ru-RU" sz="1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Решения об отказе в регистрации – 02 </a:t>
            </a:r>
            <a:r>
              <a:rPr lang="ru-RU" sz="1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28184" y="1750364"/>
            <a:ext cx="284960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 hangingPunct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b="1" dirty="0">
                <a:ea typeface="Times New Roman" panose="02020603050405020304" pitchFamily="18" charset="0"/>
                <a:cs typeface="NTTimes/Cyrillic"/>
              </a:rPr>
              <a:t>ООО «Газпром недра» - </a:t>
            </a:r>
            <a:r>
              <a:rPr lang="ru-RU" sz="1300" dirty="0">
                <a:ea typeface="Times New Roman" panose="02020603050405020304" pitchFamily="18" charset="0"/>
                <a:cs typeface="NTTimes/Cyrillic"/>
              </a:rPr>
              <a:t>уведомление содержит недостоверные сведения, в частности - фактически осуществляется эксплуатация РИ и 3 категории радиационной опасности.</a:t>
            </a:r>
          </a:p>
          <a:p>
            <a:pPr indent="182563" algn="just" hangingPunct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00" b="1" dirty="0">
                <a:ea typeface="Times New Roman" panose="02020603050405020304" pitchFamily="18" charset="0"/>
                <a:cs typeface="NTTimes/Cyrillic"/>
              </a:rPr>
              <a:t>ООО «ФТОРХИМИЯ 1230» </a:t>
            </a:r>
            <a:r>
              <a:rPr lang="ru-RU" sz="1300" dirty="0">
                <a:ea typeface="Times New Roman" panose="02020603050405020304" pitchFamily="18" charset="0"/>
                <a:cs typeface="NTTimes/Cyrillic"/>
              </a:rPr>
              <a:t>по результатам внеплановой выездной проверки (инспекции) установлено, что провести проверку полноты и достоверности сведений, и фактического состояния объекта – не возможно. </a:t>
            </a:r>
            <a:endParaRPr lang="ru-RU" sz="1300" dirty="0">
              <a:effectLst/>
              <a:ea typeface="Times New Roman" panose="02020603050405020304" pitchFamily="18" charset="0"/>
              <a:cs typeface="NTTimes/Cyrillic"/>
            </a:endParaRPr>
          </a:p>
        </p:txBody>
      </p:sp>
    </p:spTree>
    <p:extLst>
      <p:ext uri="{BB962C8B-B14F-4D97-AF65-F5344CB8AC3E}">
        <p14:creationId xmlns:p14="http://schemas.microsoft.com/office/powerpoint/2010/main" val="34183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078199"/>
            <a:ext cx="5094103" cy="193557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ГОСУДАРСТВЕННЫЙ СТРОИТЕЛЬНЫЙ НАДЗОР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63BC-7EC6-405B-A8B3-990F8CBB9186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51883" y="1857878"/>
            <a:ext cx="28143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b="1" i="1" baseline="-25000" dirty="0">
                <a:latin typeface="Calibri" panose="020F0502020204030204" pitchFamily="34" charset="0"/>
              </a:rPr>
              <a:t>п.1 часть 2 </a:t>
            </a:r>
            <a:r>
              <a:rPr lang="en-US" sz="900" b="1" i="1" baseline="-25000" dirty="0">
                <a:latin typeface="Calibri" panose="020F0502020204030204" pitchFamily="34" charset="0"/>
              </a:rPr>
              <a:t>cm. </a:t>
            </a:r>
            <a:r>
              <a:rPr lang="ru-RU" sz="900" b="1" i="1" baseline="-25000" dirty="0">
                <a:latin typeface="Calibri" panose="020F0502020204030204" pitchFamily="34" charset="0"/>
              </a:rPr>
              <a:t>54 ФЗ № 190 от 29.12.2004г. «Градостроительный Кодекс РФ</a:t>
            </a:r>
            <a:endParaRPr lang="ru-RU" sz="900" dirty="0">
              <a:latin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87424" y="1192387"/>
            <a:ext cx="725780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 algn="just"/>
            <a:r>
              <a:rPr lang="ru-RU" sz="1350" b="1" baseline="-25000" dirty="0">
                <a:solidFill>
                  <a:srgbClr val="DB0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Предметом </a:t>
            </a:r>
            <a:r>
              <a:rPr lang="ru-RU" sz="1400" b="1" baseline="-25000" dirty="0">
                <a:solidFill>
                  <a:srgbClr val="DB0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</a:t>
            </a:r>
            <a:r>
              <a:rPr lang="ru-RU" sz="1350" b="1" baseline="-25000" dirty="0">
                <a:solidFill>
                  <a:srgbClr val="DB0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строительного надзора является проверка соответствия </a:t>
            </a:r>
            <a:r>
              <a:rPr lang="ru-RU" sz="135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выполнения работ и применяемых строительных материалов в процессе строительства, реконструкции объекта капитального строительства, а также результатов таких работ требованиям технических регламентов, проектной документации, в том числе требованиям энергетической эффективности и требованиям оснащенности объекта капитального строительства приборами учета используемых энергетических ресурсов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0045" y="2507040"/>
            <a:ext cx="626547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lvl="0" indent="-160735" algn="just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70C0"/>
                </a:solidFill>
              </a:rPr>
              <a:t>объект капитального строительства </a:t>
            </a:r>
            <a:r>
              <a:rPr lang="ru-RU" sz="1400" b="1" dirty="0"/>
              <a:t>«</a:t>
            </a:r>
            <a:r>
              <a:rPr lang="ru-RU" sz="1400" b="1" kern="1400" dirty="0">
                <a:ea typeface="Lucida Sans Unicode" panose="020B0602030504020204" pitchFamily="34" charset="0"/>
                <a:cs typeface="Calibri" panose="020F0502020204030204" pitchFamily="34" charset="0"/>
              </a:rPr>
              <a:t>Строительство Медицинского радиологического центра, г. Санкт-Петербург, ул. Заповедная, уч. 1» Федерального государственного бюджетного учреждения «Национальный медицинский исследовательский центр имени В.А. Алмазова».</a:t>
            </a:r>
            <a:endParaRPr lang="ru-RU" sz="1400" b="1" dirty="0"/>
          </a:p>
        </p:txBody>
      </p:sp>
      <p:pic>
        <p:nvPicPr>
          <p:cNvPr id="1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3" y="1183955"/>
            <a:ext cx="1571919" cy="84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2547" y="3539808"/>
            <a:ext cx="6185417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indent="-160735" algn="just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70C0"/>
                </a:solidFill>
              </a:rPr>
              <a:t>объект капитального строительства </a:t>
            </a:r>
            <a:r>
              <a:rPr lang="ru-RU" sz="1400" b="1" dirty="0"/>
              <a:t>«НИЦ «Курчатовский институт» - ПИЯФ «Реконструкция корпуса № 2 (</a:t>
            </a:r>
            <a:r>
              <a:rPr lang="ru-RU" sz="1400" b="1" dirty="0">
                <a:solidFill>
                  <a:srgbClr val="C00000"/>
                </a:solidFill>
              </a:rPr>
              <a:t>циклотронный зал</a:t>
            </a:r>
            <a:r>
              <a:rPr lang="ru-RU" sz="1400" b="1" dirty="0"/>
              <a:t>) с целью создания радиоизотопного комплекса для получения широкого спектра радиоизотопов для диагностики и терапии онкологических, сердечно-сосудистых, неврологических и офтальмологических заболеваний, г. Гатчина, Ленинградская область»</a:t>
            </a:r>
            <a:r>
              <a:rPr lang="ru-RU" sz="1400" b="1" kern="1400" dirty="0">
                <a:ea typeface="Lucida Sans Unicode" panose="020B0602030504020204" pitchFamily="34" charset="0"/>
                <a:cs typeface="Calibri" panose="020F0502020204030204" pitchFamily="34" charset="0"/>
              </a:rPr>
              <a:t>: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79" y="2283182"/>
            <a:ext cx="2410955" cy="1462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13" y="3806271"/>
            <a:ext cx="2386621" cy="13770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1032" y="4942741"/>
            <a:ext cx="8874192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indent="-160735" algn="just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70C0"/>
                </a:solidFill>
              </a:rPr>
              <a:t>объект капитального строительства </a:t>
            </a:r>
            <a:r>
              <a:rPr lang="ru-RU" sz="1400" b="1" dirty="0"/>
              <a:t>«НИЦ «Курчатовский институт» - ПИЯФ «Реконструкция корпуса № 2 (</a:t>
            </a:r>
            <a:r>
              <a:rPr lang="ru-RU" sz="1400" b="1" dirty="0">
                <a:solidFill>
                  <a:srgbClr val="C00000"/>
                </a:solidFill>
              </a:rPr>
              <a:t>пристройка ОРЭ</a:t>
            </a:r>
            <a:r>
              <a:rPr lang="ru-RU" sz="1400" b="1" dirty="0"/>
              <a:t>) с целью создания онкоофтальмологического комплекса, г. Гатчина, Ленинградская область»</a:t>
            </a:r>
            <a:r>
              <a:rPr lang="ru-RU" sz="1400" b="1" kern="1400" dirty="0">
                <a:ea typeface="Lucida Sans Unicode" panose="020B0602030504020204" pitchFamily="34" charset="0"/>
                <a:cs typeface="Calibri" panose="020F0502020204030204" pitchFamily="34" charset="0"/>
              </a:rPr>
              <a:t>: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8" y="2013124"/>
            <a:ext cx="6875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ОН за РОО осуществляет федеральный государственный строительный надзор в отношении 3 объектов капитального строительства: 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850208414"/>
              </p:ext>
            </p:extLst>
          </p:nvPr>
        </p:nvGraphicFramePr>
        <p:xfrm>
          <a:off x="530319" y="5676516"/>
          <a:ext cx="7848872" cy="1171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044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078199"/>
            <a:ext cx="5094103" cy="193557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ГОСУДАРСТВЕННЫЙ СТРОИТЕЛЬНЫЙ НАДЗОР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63BC-7EC6-405B-A8B3-990F8CBB9186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56553"/>
            <a:ext cx="1294968" cy="66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7235" y="5612992"/>
            <a:ext cx="8815699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189" indent="-285750" algn="just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tabLst>
                <a:tab pos="0" algn="l"/>
              </a:tabLst>
              <a:defRPr/>
            </a:pPr>
            <a:r>
              <a:rPr lang="ru-RU" sz="1200" spc="-1" dirty="0"/>
              <a:t>строительные работы проводятся с нарушением техники безопасности при строительстве;</a:t>
            </a:r>
          </a:p>
          <a:p>
            <a:pPr marL="620189" indent="-285750" algn="just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tabLst>
                <a:tab pos="0" algn="l"/>
              </a:tabLst>
              <a:defRPr/>
            </a:pPr>
            <a:r>
              <a:rPr lang="ru-RU" sz="1200" spc="-1" dirty="0"/>
              <a:t>работы проводятся с нарушением требований утвержденной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spc="-1" dirty="0"/>
              <a:t>в установленном порядке проектной документации, а также требований технических регламентов.</a:t>
            </a:r>
          </a:p>
          <a:p>
            <a:pPr indent="268288" algn="just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/>
            </a:pPr>
            <a:r>
              <a:rPr lang="ru-RU" sz="1200" spc="-1" dirty="0"/>
              <a:t>Причинами выявленных нарушений являлись, в основном, неисполнение должностными лицами своих служебных обязанностей и ослабление контроля со стороны руководства организаций и лиц, осуществляющих строительный контроль.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243660"/>
            <a:ext cx="6435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439" indent="0" algn="just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/>
            </a:pPr>
            <a:r>
              <a:rPr lang="ru-RU" b="1" spc="-1" dirty="0">
                <a:solidFill>
                  <a:schemeClr val="dk1"/>
                </a:solidFill>
              </a:rPr>
              <a:t>Характерные нарушения, выявленные в ходе проверок:</a:t>
            </a:r>
            <a:endParaRPr lang="ru-RU" spc="-1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4796" y="4211160"/>
            <a:ext cx="882293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indent="-160735" algn="just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проведена выездная проверка объекта капитального строительства «НИЦ «Курчатовский институт» - ПИЯФ «Реконструкция корпуса № 2 (пристройка ОРЭ) с целью создания онкоофтальмологического комплекса, г. Гатчина, Ленинградская область»</a:t>
            </a:r>
            <a:r>
              <a:rPr lang="ru-RU" sz="1400" b="1" kern="1400" dirty="0">
                <a:solidFill>
                  <a:schemeClr val="tx2">
                    <a:lumMod val="75000"/>
                  </a:schemeClr>
                </a:solidFill>
                <a:ea typeface="Lucida Sans Unicode" panose="020B0602030504020204" pitchFamily="34" charset="0"/>
                <a:cs typeface="Calibri" panose="020F0502020204030204" pitchFamily="34" charset="0"/>
              </a:rPr>
              <a:t>: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1400" b="1" dirty="0">
                <a:solidFill>
                  <a:srgbClr val="C00000"/>
                </a:solidFill>
              </a:rPr>
              <a:t>    выявлено нарушений – 34                                выдано предписаний – 02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0294" y="2936040"/>
            <a:ext cx="8759737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indent="-160735" algn="just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проведена выездная проверка объекта капитального строительства «НИЦ «Курчатовский институт» - ПИЯФ «Реконструкция корпуса № 2 (циклотронный зал) с целью создания радиоизотопного комплекса для получения широкого спектра радиоизотопов для диагностики и терапии онкологических, сердечно-сосудистых, неврологических и офтальмологических заболеваний, г. Гатчина, Ленинградская область»</a:t>
            </a:r>
            <a:r>
              <a:rPr lang="ru-RU" sz="1400" b="1" kern="1400" dirty="0">
                <a:solidFill>
                  <a:schemeClr val="tx2">
                    <a:lumMod val="75000"/>
                  </a:schemeClr>
                </a:solidFill>
                <a:ea typeface="Lucida Sans Unicode" panose="020B0602030504020204" pitchFamily="34" charset="0"/>
                <a:cs typeface="Calibri" panose="020F0502020204030204" pitchFamily="34" charset="0"/>
              </a:rPr>
              <a:t>: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1400" b="1" dirty="0"/>
              <a:t>     </a:t>
            </a:r>
            <a:r>
              <a:rPr lang="ru-RU" sz="1400" b="1" dirty="0">
                <a:solidFill>
                  <a:srgbClr val="C00000"/>
                </a:solidFill>
              </a:rPr>
              <a:t>выявлено нарушений – 37                              выдано предписаний – 02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4796" y="1349526"/>
            <a:ext cx="8850734" cy="1460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проведении строительного надзора в 2025 году: </a:t>
            </a:r>
          </a:p>
          <a:p>
            <a:pPr marL="160735" lvl="0" indent="-160735" algn="just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проведена выездная проверка объекта капитального строительства «</a:t>
            </a:r>
            <a:r>
              <a:rPr lang="ru-RU" sz="1400" b="1" kern="1400" dirty="0">
                <a:solidFill>
                  <a:schemeClr val="tx2">
                    <a:lumMod val="75000"/>
                  </a:schemeClr>
                </a:solidFill>
                <a:ea typeface="Lucida Sans Unicode" panose="020B0602030504020204" pitchFamily="34" charset="0"/>
                <a:cs typeface="Calibri" panose="020F0502020204030204" pitchFamily="34" charset="0"/>
              </a:rPr>
              <a:t>Строительство Медицинского радиологического центра, г. Санкт-Петербург, ул. Заповедная, уч. 1» Федерального государственного бюджетного учреждения «Национальный медицинский исследовательский центр имени В.А. </a:t>
            </a:r>
            <a:r>
              <a:rPr lang="ru-RU" sz="1400" b="1" kern="1400" dirty="0" err="1">
                <a:solidFill>
                  <a:schemeClr val="tx2">
                    <a:lumMod val="75000"/>
                  </a:schemeClr>
                </a:solidFill>
                <a:ea typeface="Lucida Sans Unicode" panose="020B0602030504020204" pitchFamily="34" charset="0"/>
                <a:cs typeface="Calibri" panose="020F0502020204030204" pitchFamily="34" charset="0"/>
              </a:rPr>
              <a:t>Алмазова</a:t>
            </a:r>
            <a:r>
              <a:rPr lang="ru-RU" sz="1400" b="1" kern="1400" dirty="0">
                <a:solidFill>
                  <a:schemeClr val="tx2">
                    <a:lumMod val="75000"/>
                  </a:schemeClr>
                </a:solidFill>
                <a:ea typeface="Lucida Sans Unicode" panose="020B0602030504020204" pitchFamily="34" charset="0"/>
                <a:cs typeface="Calibri" panose="020F0502020204030204" pitchFamily="34" charset="0"/>
              </a:rPr>
              <a:t>»: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>
              <a:lnSpc>
                <a:spcPct val="107000"/>
              </a:lnSpc>
              <a:defRPr/>
            </a:pPr>
            <a:r>
              <a:rPr lang="ru-RU" sz="1400" b="1" dirty="0">
                <a:solidFill>
                  <a:srgbClr val="C00000"/>
                </a:solidFill>
              </a:rPr>
              <a:t>    выявлено нарушений – 22                                 выдано предписаний – 03</a:t>
            </a:r>
          </a:p>
          <a:p>
            <a:pPr marL="160735" lvl="0" indent="-160735" algn="just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C00000"/>
                </a:solidFill>
              </a:rPr>
              <a:t>   вынесено постановлений по делам об административном правонарушении – 02</a:t>
            </a:r>
          </a:p>
        </p:txBody>
      </p:sp>
    </p:spTree>
    <p:extLst>
      <p:ext uri="{BB962C8B-B14F-4D97-AF65-F5344CB8AC3E}">
        <p14:creationId xmlns:p14="http://schemas.microsoft.com/office/powerpoint/2010/main" val="9820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26114-904B-46ED-8B8C-E1B6B2833C6E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7564" y="961183"/>
            <a:ext cx="8532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АВАРИИ И ПРОИСШЕСТВИЯ </a:t>
            </a:r>
          </a:p>
          <a:p>
            <a:pPr algn="ctr">
              <a:defRPr/>
            </a:pPr>
            <a:r>
              <a:rPr lang="ru-RU" sz="1600" b="1" dirty="0"/>
              <a:t>3 нарушения в работе объекта использования атомной энергии (в соответствии с НП-014-16)</a:t>
            </a:r>
            <a:r>
              <a:rPr lang="ru-RU" sz="1600" dirty="0"/>
              <a:t> </a:t>
            </a:r>
            <a:endParaRPr lang="en-US" sz="16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1662" y="1690350"/>
            <a:ext cx="68225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ООО НПФ «АМК ГОРИЗОНТ»</a:t>
            </a:r>
            <a:r>
              <a:rPr lang="ru-RU" sz="1400" dirty="0"/>
              <a:t>: 26.02.2025 в 7 часов 00 минут на скважине № 14 Интинского месторождения на территории Республики Коми при извлечении из скважины бурового инструмента на устье скважины обнаружен факт отсутствия компоновки геофизических приборов «Горизонт-73-НК» с ЗРИ на основе радионуклида Pu-238 активностью 2,4Е+11 Бк и «Горизонт-73-ГГКП» с ЗРИ на основе радионуклида Cs-137 активностью 1,37Е+10 Бк. </a:t>
            </a:r>
            <a:r>
              <a:rPr lang="ru-RU" sz="1400" dirty="0">
                <a:solidFill>
                  <a:srgbClr val="002060"/>
                </a:solidFill>
              </a:rPr>
              <a:t>Категория нарушения </a:t>
            </a:r>
            <a:r>
              <a:rPr lang="ru-RU" sz="1400" b="1" dirty="0">
                <a:solidFill>
                  <a:srgbClr val="002060"/>
                </a:solidFill>
              </a:rPr>
              <a:t>П-2</a:t>
            </a:r>
            <a:r>
              <a:rPr lang="ru-RU" sz="1400" dirty="0">
                <a:solidFill>
                  <a:srgbClr val="002060"/>
                </a:solidFill>
              </a:rPr>
              <a:t> (нерадиационное происшествие).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202" y="3203962"/>
            <a:ext cx="59865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ПФ «</a:t>
            </a:r>
            <a:r>
              <a:rPr lang="ru-RU" sz="1400" b="1" dirty="0" err="1"/>
              <a:t>Севергазгеофизика</a:t>
            </a:r>
            <a:r>
              <a:rPr lang="ru-RU" sz="1400" b="1" dirty="0"/>
              <a:t>» ООО «Газпром недра»</a:t>
            </a:r>
            <a:r>
              <a:rPr lang="ru-RU" sz="1400" dirty="0"/>
              <a:t>: 17.05.2025 в 10:00 на скважине № 143 (</a:t>
            </a:r>
            <a:r>
              <a:rPr lang="ru-RU" sz="1400" dirty="0" err="1"/>
              <a:t>недропользователь</a:t>
            </a:r>
            <a:r>
              <a:rPr lang="ru-RU" sz="1400" dirty="0"/>
              <a:t> ООО «Газпром добыча Ноябрьск») на территории Ямало-Ненецкого автономного округа, </a:t>
            </a:r>
            <a:r>
              <a:rPr lang="ru-RU" sz="1400" dirty="0" err="1"/>
              <a:t>Вынгапуровское</a:t>
            </a:r>
            <a:r>
              <a:rPr lang="ru-RU" sz="1400" dirty="0"/>
              <a:t> месторождение: при проведении геофизических исследований на геофизическом кабеле в скважине, произошло падение ЗРИ (тип ИГИ-Ц-4-2 (на основе радионуклида Cs-137 активностью 1,05е+10 Бк) в скважину (забой скважины). Предполагаемая глубина - 991 метр. 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Категория нарушения </a:t>
            </a:r>
            <a:r>
              <a:rPr lang="ru-RU" sz="1400" b="1" dirty="0">
                <a:solidFill>
                  <a:srgbClr val="002060"/>
                </a:solidFill>
              </a:rPr>
              <a:t>П-2</a:t>
            </a:r>
            <a:r>
              <a:rPr lang="ru-RU" sz="1400" dirty="0">
                <a:solidFill>
                  <a:srgbClr val="002060"/>
                </a:solidFill>
              </a:rPr>
              <a:t> (нерадиационное происшествие).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9202" y="5042118"/>
            <a:ext cx="57177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ООО «ТНГ-Групп», филиал ООО «ТНГ-Групп» «ТУГР» г. Усинск Ненецкий автономный округ</a:t>
            </a:r>
            <a:r>
              <a:rPr lang="ru-RU" sz="1400" dirty="0"/>
              <a:t>: 14.09.2025 в 10 часов 30 минут на скважине № 31106ГС куст № 11 Западно-</a:t>
            </a:r>
            <a:r>
              <a:rPr lang="ru-RU" sz="1400" dirty="0" err="1"/>
              <a:t>Хоседаюского</a:t>
            </a:r>
            <a:r>
              <a:rPr lang="ru-RU" sz="1400" dirty="0"/>
              <a:t> месторождения Ненецкого автономного округа при спуске автономной сборки геофизических приборов «Каскад» с источниками на основе радионуклида Cs-137 № l5E с активностью 0,96 Е+10 Бк и на основе радионуклидов </a:t>
            </a:r>
            <a:r>
              <a:rPr lang="ru-RU" sz="1400" dirty="0" err="1"/>
              <a:t>Рu+Ве</a:t>
            </a:r>
            <a:r>
              <a:rPr lang="ru-RU" sz="1400" dirty="0"/>
              <a:t> №532 активностью 2,4 Е+11 Бк произошёл прихват. 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Категория нарушения </a:t>
            </a:r>
            <a:r>
              <a:rPr lang="ru-RU" sz="1400" b="1" dirty="0">
                <a:solidFill>
                  <a:srgbClr val="002060"/>
                </a:solidFill>
              </a:rPr>
              <a:t>П-2</a:t>
            </a:r>
            <a:r>
              <a:rPr lang="ru-RU" sz="1400" dirty="0">
                <a:solidFill>
                  <a:srgbClr val="002060"/>
                </a:solidFill>
              </a:rPr>
              <a:t> (нерадиационное происшествие).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2" descr="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6" descr="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626" y="1568412"/>
            <a:ext cx="1981110" cy="15601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790" y="3290788"/>
            <a:ext cx="2859866" cy="16682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496" y="5101939"/>
            <a:ext cx="2890160" cy="16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63BC-7EC6-405B-A8B3-990F8CBB918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518248" y="3526114"/>
            <a:ext cx="4518248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 hangingPunct="1"/>
            <a:r>
              <a:rPr lang="ru-RU" sz="1600" dirty="0"/>
              <a:t>ул. Бухарестская, д. 6, литера А, </a:t>
            </a:r>
            <a:r>
              <a:rPr lang="ru-RU" sz="1600" dirty="0" err="1"/>
              <a:t>помещ</a:t>
            </a:r>
            <a:r>
              <a:rPr lang="ru-RU" sz="1600" dirty="0"/>
              <a:t>. 8-Н,</a:t>
            </a:r>
          </a:p>
          <a:p>
            <a:pPr algn="ctr" fontAlgn="auto" hangingPunct="1"/>
            <a:r>
              <a:rPr lang="ru-RU" sz="1600" dirty="0"/>
              <a:t>г. Санкт-Петербург, 192102</a:t>
            </a:r>
          </a:p>
          <a:p>
            <a:pPr algn="ctr" fontAlgn="auto" hangingPunct="1"/>
            <a:r>
              <a:rPr lang="ru-RU" sz="1600" dirty="0"/>
              <a:t>Телефон: +7 (921) 998-58-80</a:t>
            </a:r>
          </a:p>
          <a:p>
            <a:pPr algn="ctr" fontAlgn="auto" hangingPunct="1"/>
            <a:r>
              <a:rPr lang="ru-RU" sz="1600" dirty="0"/>
              <a:t>E-</a:t>
            </a:r>
            <a:r>
              <a:rPr lang="ru-RU" sz="1600" dirty="0" err="1"/>
              <a:t>mail</a:t>
            </a:r>
            <a:r>
              <a:rPr lang="ru-RU" sz="1600" dirty="0"/>
              <a:t>: 03@gosnadzor.ru</a:t>
            </a:r>
          </a:p>
          <a:p>
            <a:pPr algn="ctr" fontAlgn="auto" hangingPunct="1"/>
            <a:r>
              <a:rPr lang="ru-RU" sz="1600" dirty="0"/>
              <a:t>http://se-nrs.gosnadzor.ru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61" y="4534306"/>
            <a:ext cx="3948112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5313584" y="6464416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237289-5CFF-4146-BBDB-77E4A7FDF761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077226"/>
            <a:ext cx="9036496" cy="868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40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</a:rPr>
              <a:t>Северо-Европейское  межрегиональное территориальное управление по надзору 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40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</a:rPr>
              <a:t>за ядерной и радиационной безопасностью Федеральной службы по экологическому, технологическому и атомному надзору, осуществляет свою деятельность на территории 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40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</a:rPr>
              <a:t>11 субъектов Российской Федерации:</a:t>
            </a:r>
            <a:endParaRPr kumimoji="1" lang="ru-RU" sz="1400" b="1" cap="all" dirty="0">
              <a:solidFill>
                <a:srgbClr val="9BBB59">
                  <a:lumMod val="50000"/>
                </a:srgbClr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051" y="2009121"/>
            <a:ext cx="8741975" cy="119181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476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Республики Карелия, Республики Коми, Архангельской области, Вологодской области, Калининградской области, Ленинградской области, Мурманской области (за исключением надзора за безопасностью Кольской АЭС), Новгородской области, Псковской области, города Санкт-Петербурга, Ненецкого автономного округа</a:t>
            </a:r>
            <a:endParaRPr lang="ru-RU" altLang="ru-RU" sz="1600" dirty="0">
              <a:latin typeface="+mn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187" y="3526114"/>
            <a:ext cx="4132207" cy="317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0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-30153" y="4176084"/>
            <a:ext cx="9144000" cy="49208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Динамика и статистика нарушений и происшествий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26114-904B-46ED-8B8C-E1B6B2833C6E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385157"/>
              </p:ext>
            </p:extLst>
          </p:nvPr>
        </p:nvGraphicFramePr>
        <p:xfrm>
          <a:off x="-468560" y="4074525"/>
          <a:ext cx="9431087" cy="278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980728"/>
            <a:ext cx="7627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АВАРИИ И ПРОИСШЕСТВИЯ - </a:t>
            </a:r>
            <a:r>
              <a:rPr lang="ru-RU" b="1" dirty="0"/>
              <a:t>3 нарушения</a:t>
            </a:r>
            <a:r>
              <a:rPr lang="ru-RU" dirty="0"/>
              <a:t> </a:t>
            </a:r>
            <a:endParaRPr lang="en-US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309" y="1324537"/>
            <a:ext cx="89457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ООО «ТНГ-Групп»: </a:t>
            </a:r>
          </a:p>
          <a:p>
            <a:pPr indent="452438" algn="just"/>
            <a:r>
              <a:rPr lang="ru-RU" sz="1600" dirty="0"/>
              <a:t>15 сентября 2025 года при проведении анализа полученных сведений, начальником </a:t>
            </a:r>
            <a:r>
              <a:rPr lang="ru-RU" sz="1600" dirty="0" err="1"/>
              <a:t>МрОИ</a:t>
            </a:r>
            <a:r>
              <a:rPr lang="ru-RU" sz="1600" dirty="0"/>
              <a:t> РОО </a:t>
            </a:r>
            <a:r>
              <a:rPr lang="ru-RU" sz="1600" b="1" dirty="0"/>
              <a:t>выявлено нарушение пункта 9 НП-014-1</a:t>
            </a:r>
            <a:r>
              <a:rPr lang="ru-RU" sz="1600" dirty="0"/>
              <a:t>6 «Правила расследования и учета нарушений при эксплуатации радиационных источников, пунктов хранения радиоактивных веществ и радиоактивных отходов и обращении с радиоактивными веществами и радиоактивными отходами» и выдано </a:t>
            </a:r>
            <a:r>
              <a:rPr lang="ru-RU" sz="1600" b="1" dirty="0"/>
              <a:t>ПРЕДПИСАНИЕ № 17-13/460/17-3092 от 15.09.2025</a:t>
            </a:r>
            <a:r>
              <a:rPr lang="ru-RU" sz="1600" dirty="0"/>
              <a:t>.</a:t>
            </a:r>
          </a:p>
          <a:p>
            <a:pPr indent="452438" algn="just"/>
            <a:r>
              <a:rPr lang="ru-RU" sz="1600" dirty="0"/>
              <a:t> Согласно сведениям о принятых мерах по ликвидации последствий нарушения, поступившим в отдел инспекций от 16.09.2025 в 15 ч. 31 мин. (от 16.09.2025 №232/</a:t>
            </a:r>
            <a:r>
              <a:rPr lang="ru-RU" sz="1600" dirty="0" err="1"/>
              <a:t>исх</a:t>
            </a:r>
            <a:r>
              <a:rPr lang="ru-RU" sz="1600" dirty="0"/>
              <a:t>, вид связи – эл. почта): 15.09.2025 в 17 ч. 00 мин. автономная сборка геофизических приборов «Каскад» с источниками на основе радионуклида Cs-137 № 15E с активностью 0,96Е+10 Бк и на основе радионуклидов </a:t>
            </a:r>
            <a:r>
              <a:rPr lang="ru-RU" sz="1600" dirty="0" err="1"/>
              <a:t>Рu+Ве</a:t>
            </a:r>
            <a:r>
              <a:rPr lang="ru-RU" sz="1600" dirty="0"/>
              <a:t> № 532 активностью 2,4Е+11 Бк извлечена из скважины (повреждений не обнаружено)..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87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VDegtyarev\Desktop\ТАЭС\Курс IL\Новая папка\восклицательный-зна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" y="1147124"/>
            <a:ext cx="1008112" cy="8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 bwMode="auto">
          <a:xfrm>
            <a:off x="368104" y="2204864"/>
            <a:ext cx="850860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/>
              <a:t>Целями проведения профилактических мероприятий являются:</a:t>
            </a:r>
          </a:p>
          <a:p>
            <a:pPr algn="just">
              <a:spcBef>
                <a:spcPts val="0"/>
              </a:spcBef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аварийности и травматизма </a:t>
            </a:r>
            <a:r>
              <a:rPr lang="ru-RU" sz="1600" dirty="0"/>
              <a:t>на поднадзорных объектах;</a:t>
            </a:r>
          </a:p>
          <a:p>
            <a:pPr algn="just">
              <a:spcBef>
                <a:spcPts val="0"/>
              </a:spcBef>
            </a:pPr>
            <a:r>
              <a:rPr lang="ru-RU" sz="1600" dirty="0"/>
              <a:t>п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редупреждение</a:t>
            </a:r>
            <a:r>
              <a:rPr lang="ru-RU" sz="1600" dirty="0"/>
              <a:t> совершения подконтрольными субъектами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нарушений обязательных требований,</a:t>
            </a:r>
            <a:r>
              <a:rPr lang="ru-RU" sz="1600" dirty="0"/>
              <a:t> включая устранение причин, факторов и условий, способствующих возможному нарушению обязательных требований;</a:t>
            </a:r>
          </a:p>
          <a:p>
            <a:pPr algn="just">
              <a:spcBef>
                <a:spcPts val="0"/>
              </a:spcBef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уровня культуры безопасности</a:t>
            </a:r>
            <a:r>
              <a:rPr lang="ru-RU" sz="1600" dirty="0"/>
              <a:t>;</a:t>
            </a:r>
          </a:p>
          <a:p>
            <a:pPr algn="just">
              <a:spcBef>
                <a:spcPts val="0"/>
              </a:spcBef>
            </a:pPr>
            <a:r>
              <a:rPr lang="ru-RU" sz="1600" dirty="0"/>
              <a:t>ряд иных целей.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73671" y="1724985"/>
            <a:ext cx="57961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утвержден приказом Федеральной службы по экологическому, технологическому и атомному надзору от </a:t>
            </a:r>
            <a:r>
              <a:rPr lang="ru-RU" altLang="ru-RU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 ноября 2019 г. № 447 </a:t>
            </a:r>
            <a:endParaRPr lang="ru-RU" sz="1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368104" y="4087112"/>
            <a:ext cx="8508603" cy="255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/>
              <a:t>Применяться следующие профилактические мероприятия:</a:t>
            </a:r>
          </a:p>
          <a:p>
            <a:pPr algn="just">
              <a:spcBef>
                <a:spcPts val="0"/>
              </a:spcBef>
            </a:pPr>
            <a:r>
              <a:rPr lang="ru-RU" sz="1600" b="1" dirty="0"/>
              <a:t>правовое просвещение </a:t>
            </a:r>
            <a:r>
              <a:rPr lang="ru-RU" sz="1600" dirty="0"/>
              <a:t>- распространение знаний о правах и обязанностях граждан, юридических лиц и индивидуальных предпринимателей в области обеспечения комплексной безопасности, способах реализации установленных обязательных требований;</a:t>
            </a:r>
          </a:p>
          <a:p>
            <a:pPr algn="just">
              <a:spcBef>
                <a:spcPts val="0"/>
              </a:spcBef>
            </a:pPr>
            <a:r>
              <a:rPr lang="ru-RU" sz="1600" b="1" dirty="0"/>
              <a:t>правовое информирование </a:t>
            </a:r>
            <a:r>
              <a:rPr lang="ru-RU" sz="1600" dirty="0"/>
              <a:t>- деятельность, направленная на доведение информации, касающейся соблюдения обязательных требований;</a:t>
            </a:r>
          </a:p>
          <a:p>
            <a:pPr algn="just">
              <a:spcBef>
                <a:spcPts val="0"/>
              </a:spcBef>
            </a:pPr>
            <a:r>
              <a:rPr lang="ru-RU" sz="1600" b="1" dirty="0"/>
              <a:t>обобщение практики </a:t>
            </a:r>
            <a:r>
              <a:rPr lang="ru-RU" sz="1600" dirty="0"/>
              <a:t>осуществления государственного контроля (надзора).</a:t>
            </a:r>
          </a:p>
          <a:p>
            <a:pPr algn="just">
              <a:spcBef>
                <a:spcPts val="0"/>
              </a:spcBef>
            </a:pPr>
            <a:r>
              <a:rPr lang="ru-RU" sz="1600" b="1" dirty="0"/>
              <a:t>разъяснительная работа </a:t>
            </a:r>
            <a:r>
              <a:rPr lang="ru-RU" sz="1600" dirty="0"/>
              <a:t>относительно процедур контроля и создание различных интерактивных сервисов.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401" y="1189656"/>
            <a:ext cx="9144000" cy="49208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000" b="1" dirty="0">
                <a:latin typeface="+mn-lt"/>
                <a:cs typeface="Arial" panose="020B0604020202020204" pitchFamily="34" charset="0"/>
              </a:rPr>
              <a:t>ПОРЯДОК ОРГАНИЗАЦИИ РАБОТ ПО ПРОФИЛАКТИКЕ НАРУШЕНИЙ ОБЯЗАТЕЛЬНЫХ ТРЕБОВАНИЙ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7C316402-0217-4F4A-A86A-215438A0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5933" y="1810119"/>
            <a:ext cx="8982744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defRPr/>
            </a:pPr>
            <a:r>
              <a:rPr lang="ru-RU" sz="1600" b="1" dirty="0"/>
              <a:t>Основными причинами допущенных нарушений и обстоятельств, способствующим их возникновению, явились:</a:t>
            </a:r>
          </a:p>
          <a:p>
            <a:pPr marL="257175" indent="-257175" algn="just"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49580" algn="l"/>
              </a:tabLs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недостаточное знание и/или невыполнение отдельными руководителями и поднадзорных организаций документов системы качества (процедур, положений, инструкций и т.п.);</a:t>
            </a:r>
          </a:p>
          <a:p>
            <a:pPr marL="257175" indent="-257175" algn="just"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49580" algn="l"/>
              </a:tabLs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недостаточный контроль со стороны отдельных руководителей и специалистов за соблюдением требований федеральных норм и правил в ОИАЭ и ненадлежащее исполнение должностных обязанностей ответственными лицами за организацию выполнения УДЛ;</a:t>
            </a:r>
          </a:p>
          <a:p>
            <a:pPr marL="257175" indent="-257175" algn="just"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49580" algn="l"/>
              </a:tabLs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недостаточный контроль со стороны лиц, осуществляющих ведомственный (производственный) контроль безопасности за соблюдением требований федеральных норм и правил в области использования атомной энергии.</a:t>
            </a:r>
          </a:p>
          <a:p>
            <a:pPr indent="446088" algn="just">
              <a:spcBef>
                <a:spcPts val="600"/>
              </a:spcBef>
              <a:defRPr/>
            </a:pPr>
            <a:r>
              <a:rPr lang="ru-RU" sz="1600" b="1" dirty="0"/>
              <a:t>С целью устранения указанных недостатков Управление принимает следующие меры:</a:t>
            </a:r>
          </a:p>
          <a:p>
            <a:pPr marL="257175" indent="-257175" algn="just"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49580" algn="l"/>
              </a:tabLs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проводит проверки (инспекции) соблюдения требований законодательства Российской Федерации по обеспечению радиационной безопасности и соблюдение требований норм и правил в ОИАЭ;</a:t>
            </a:r>
          </a:p>
          <a:p>
            <a:pPr marL="257175" indent="-257175" algn="just"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49580" algn="l"/>
              </a:tabLs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применяет меры административного наказания при обнаружении нарушений федеральных норм и правил, учитывая соответствие указанных мер тяжести нарушений;</a:t>
            </a:r>
          </a:p>
          <a:p>
            <a:pPr marL="257175" indent="-257175" algn="just"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49580" algn="l"/>
              </a:tabLs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участвует в разработке и переработке  нормативных и методических документов, совершенствовании нормативно правовых актов для устранения устаревших, дублирующих и избыточных обязательных требований, устранения избыточных контрольно-надзорных функций.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3" y="5469422"/>
            <a:ext cx="1264835" cy="11945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813" y="1272678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725" algn="ctr"/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Задачами обобщения и анализа правоприменительной практики является -</a:t>
            </a:r>
          </a:p>
          <a:p>
            <a:pPr indent="85725" algn="ctr"/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выявление проблемных вопросов применяемых Управлением обязательных требований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46233" y="5891353"/>
            <a:ext cx="74938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003C80"/>
                </a:solidFill>
                <a:cs typeface="Times New Roman" pitchFamily="18" charset="0"/>
              </a:rPr>
              <a:t>Общая оценка состояния безопасности радиационно опасных объектов оценивается как</a:t>
            </a:r>
          </a:p>
          <a:p>
            <a:pPr algn="ctr"/>
            <a:r>
              <a:rPr lang="ru-RU" altLang="ru-RU" sz="1600" b="1" i="1" dirty="0">
                <a:solidFill>
                  <a:srgbClr val="003C80"/>
                </a:solidFill>
                <a:cs typeface="Times New Roman" pitchFamily="18" charset="0"/>
              </a:rPr>
              <a:t> </a:t>
            </a:r>
            <a:r>
              <a:rPr lang="ru-RU" altLang="ru-RU" sz="1600" b="1" i="1" dirty="0">
                <a:solidFill>
                  <a:srgbClr val="003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УДОВЛЕТВОРИТЕЛЬНАЯ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-63888" y="926772"/>
            <a:ext cx="9144000" cy="492089"/>
          </a:xfrm>
        </p:spPr>
        <p:txBody>
          <a:bodyPr>
            <a:normAutofit/>
          </a:bodyPr>
          <a:lstStyle/>
          <a:p>
            <a:r>
              <a:rPr lang="ru-RU" b="1" dirty="0">
                <a:cs typeface="Arial" pitchFamily="34" charset="0"/>
              </a:rPr>
              <a:t>Заключение и выводы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620537"/>
            <a:ext cx="1117034" cy="1212957"/>
          </a:xfrm>
          <a:prstGeom prst="rect">
            <a:avLst/>
          </a:prstGeom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155386" y="5392108"/>
            <a:ext cx="781235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solidFill>
                  <a:srgbClr val="003C80"/>
                </a:solidFill>
                <a:cs typeface="Times New Roman" pitchFamily="18" charset="0"/>
              </a:rPr>
              <a:t>Эффективность надзорной деятельности </a:t>
            </a:r>
            <a:r>
              <a:rPr lang="ru-RU" alt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подтверждается отсутствием нарушений в работе, </a:t>
            </a:r>
            <a:r>
              <a:rPr lang="ru-RU" altLang="ru-RU" b="1" i="1" dirty="0">
                <a:solidFill>
                  <a:srgbClr val="003C80"/>
                </a:solidFill>
                <a:cs typeface="Times New Roman" pitchFamily="18" charset="0"/>
              </a:rPr>
              <a:t>способных привести к облучению персонала, населения и загрязнению окружающей среды выше установленных нормативов</a:t>
            </a:r>
            <a:br>
              <a:rPr lang="ru-RU" altLang="ru-RU" b="1" i="1" dirty="0">
                <a:solidFill>
                  <a:srgbClr val="003C80"/>
                </a:solidFill>
                <a:cs typeface="Times New Roman" pitchFamily="18" charset="0"/>
              </a:rPr>
            </a:br>
            <a:r>
              <a:rPr lang="ru-RU" altLang="ru-RU" b="1" i="1" dirty="0">
                <a:solidFill>
                  <a:srgbClr val="003C80"/>
                </a:solidFill>
                <a:cs typeface="Times New Roman" pitchFamily="18" charset="0"/>
              </a:rPr>
              <a:t> (как предельных так и контрольных).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Результаты анализа правоприменительной (ПП) практики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203999" y="1484788"/>
            <a:ext cx="8763746" cy="375487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1439863" indent="-1265238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1346200" algn="l"/>
                <a:tab pos="1439863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1346200" algn="l"/>
                <a:tab pos="1439863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1346200" algn="l"/>
                <a:tab pos="1439863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1346200" algn="l"/>
                <a:tab pos="1439863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1346200" algn="l"/>
                <a:tab pos="1439863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1346200" algn="l"/>
                <a:tab pos="1439863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1346200" algn="l"/>
                <a:tab pos="1439863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1346200" algn="l"/>
                <a:tab pos="1439863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0" algn="l"/>
                <a:tab pos="447675" algn="l"/>
                <a:tab pos="1346200" algn="l"/>
                <a:tab pos="1439863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257175" indent="-257175" algn="just">
              <a:spcBef>
                <a:spcPts val="600"/>
              </a:spcBef>
              <a:tabLst>
                <a:tab pos="449580" algn="l"/>
              </a:tabLs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 осуществляется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рамках правового поля; </a:t>
            </a:r>
          </a:p>
          <a:p>
            <a:pPr marL="257175" indent="-257175" algn="just">
              <a:spcBef>
                <a:spcPts val="600"/>
              </a:spcBef>
              <a:tabLst>
                <a:tab pos="449580" algn="l"/>
              </a:tabLs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Утвержденный ежегодный план проверок юридических лиц и индивидуальных предпринимателей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соблюдается в полном объеме;</a:t>
            </a:r>
          </a:p>
          <a:p>
            <a:pPr marL="257175" indent="-257175" algn="just">
              <a:spcBef>
                <a:spcPts val="600"/>
              </a:spcBef>
              <a:tabLst>
                <a:tab pos="449580" algn="l"/>
              </a:tabLs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Основания для проведения внеплановых проверок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соответствует законодательству;</a:t>
            </a:r>
          </a:p>
          <a:p>
            <a:pPr marL="257175" indent="-257175" algn="just">
              <a:spcBef>
                <a:spcPts val="600"/>
              </a:spcBef>
              <a:tabLst>
                <a:tab pos="449580" algn="l"/>
              </a:tabLs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Разработка и издание распоряжений о проведении проверок, и их содержание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соответствует установленным требованиям;</a:t>
            </a:r>
          </a:p>
          <a:p>
            <a:pPr marL="257175" indent="-257175" algn="just">
              <a:spcBef>
                <a:spcPts val="600"/>
              </a:spcBef>
              <a:tabLst>
                <a:tab pos="449580" algn="l"/>
              </a:tabLs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Нарушений в соблюдении прав юридических лиц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индивидуальных предпринимателей при организации и проведении проверки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установлено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257175" indent="-257175" algn="just">
              <a:spcBef>
                <a:spcPts val="600"/>
              </a:spcBef>
              <a:tabLst>
                <a:tab pos="449580" algn="l"/>
              </a:tabLs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 осуществляется в полном объеме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(предостережение, предписание, дела об административных правонарушениях);</a:t>
            </a:r>
          </a:p>
          <a:p>
            <a:pPr marL="257175" indent="-257175" algn="just">
              <a:spcBef>
                <a:spcPts val="600"/>
              </a:spcBef>
              <a:tabLst>
                <a:tab pos="449580" algn="l"/>
              </a:tabLs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 способствует повышению качественных показателей надзорной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4920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60632" y="3800649"/>
            <a:ext cx="8964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БЛАГОДАРЮ ЗА ВНИМАНИЕ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1232" y="5022255"/>
            <a:ext cx="68407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Джавадов Вадим Арифович</a:t>
            </a:r>
          </a:p>
          <a:p>
            <a:pPr algn="ctr"/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Северо-Европейского межрегионального территориального управления по надзору за ядерной и радиационной безопасностью</a:t>
            </a:r>
            <a:endParaRPr lang="ru-RU" altLang="ru-RU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/>
              <a:t>г. Санкт-Петербург, ул. Бухарестская, д. 6, литера А, </a:t>
            </a:r>
          </a:p>
          <a:p>
            <a:pPr algn="ctr"/>
            <a:r>
              <a:rPr lang="ru-RU" sz="1400" i="1" dirty="0"/>
              <a:t>тел. +7 (921) 998-58-80;</a:t>
            </a:r>
          </a:p>
          <a:p>
            <a:pPr algn="ctr"/>
            <a:r>
              <a:rPr lang="ru-RU" sz="1400" i="1" dirty="0"/>
              <a:t> </a:t>
            </a:r>
            <a:r>
              <a:rPr lang="ru-RU" sz="1400" i="1" dirty="0" err="1"/>
              <a:t>эл.почта</a:t>
            </a:r>
            <a:r>
              <a:rPr lang="ru-RU" sz="1400" i="1" dirty="0"/>
              <a:t>: </a:t>
            </a:r>
            <a:r>
              <a:rPr lang="en-US" sz="1400" i="1" dirty="0">
                <a:solidFill>
                  <a:srgbClr val="0070C0"/>
                </a:solidFill>
              </a:rPr>
              <a:t>v.dzhavadov@se-nrs.gosnadzor.gov.ru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388350" y="6524629"/>
            <a:ext cx="755650" cy="333375"/>
          </a:xfrm>
        </p:spPr>
        <p:txBody>
          <a:bodyPr/>
          <a:lstStyle/>
          <a:p>
            <a:fld id="{33D6E5A2-EC83-451F-A719-9AC1370DD5CF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2" y="1988840"/>
            <a:ext cx="2202179" cy="165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56" y="4293096"/>
            <a:ext cx="1594480" cy="2047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6957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8" y="1026473"/>
            <a:ext cx="8972915" cy="492089"/>
          </a:xfrm>
        </p:spPr>
        <p:txBody>
          <a:bodyPr>
            <a:noAutofit/>
          </a:bodyPr>
          <a:lstStyle/>
          <a:p>
            <a:r>
              <a:rPr lang="ru-RU" sz="2200" b="1" dirty="0"/>
              <a:t>ОБЪЕКТЫ ПРОВЕДЕНИЯ ГОСУДАРСТВЕННОГО КОНТРОЛЯ (НАДЗОРА)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7" name="Объект 2"/>
          <p:cNvSpPr>
            <a:spLocks noGrp="1"/>
          </p:cNvSpPr>
          <p:nvPr>
            <p:ph type="subTitle" idx="1"/>
          </p:nvPr>
        </p:nvSpPr>
        <p:spPr>
          <a:xfrm>
            <a:off x="270038" y="2253455"/>
            <a:ext cx="4238385" cy="326047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медицина; </a:t>
            </a:r>
          </a:p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промышленность;</a:t>
            </a:r>
          </a:p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МО РФ;</a:t>
            </a:r>
          </a:p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ГО и ЧС;</a:t>
            </a:r>
          </a:p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войска национальной гвардии РФ;</a:t>
            </a:r>
          </a:p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УФСИН РФ;</a:t>
            </a:r>
          </a:p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геология;</a:t>
            </a:r>
          </a:p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наука и образование;</a:t>
            </a:r>
          </a:p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метрология;</a:t>
            </a:r>
          </a:p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транспорт; </a:t>
            </a:r>
          </a:p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таможенная служба;</a:t>
            </a:r>
          </a:p>
          <a:p>
            <a:pPr indent="304800" algn="just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/>
            </a:pPr>
            <a:r>
              <a:rPr lang="ru-RU" sz="1600" dirty="0">
                <a:solidFill>
                  <a:srgbClr val="404040"/>
                </a:solidFill>
              </a:rPr>
              <a:t>обращение с радиоактивными отходами.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90" y="5706394"/>
            <a:ext cx="1471519" cy="9852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84" y="5726714"/>
            <a:ext cx="1080611" cy="10392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13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332512"/>
              </p:ext>
            </p:extLst>
          </p:nvPr>
        </p:nvGraphicFramePr>
        <p:xfrm>
          <a:off x="5137227" y="2247804"/>
          <a:ext cx="3792309" cy="324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1528451"/>
            <a:ext cx="45365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+mj-lt"/>
                <a:ea typeface="Times New Roman" panose="02020603050405020304" pitchFamily="18" charset="0"/>
              </a:rPr>
              <a:t>Под надзором Управления находятся </a:t>
            </a:r>
          </a:p>
          <a:p>
            <a:pPr algn="ctr"/>
            <a:r>
              <a:rPr lang="ru-RU" sz="1400" dirty="0">
                <a:latin typeface="+mj-lt"/>
                <a:ea typeface="Times New Roman" panose="02020603050405020304" pitchFamily="18" charset="0"/>
              </a:rPr>
              <a:t>РОО предприятий и учреждений, относящихся к следующим сферам деятельности</a:t>
            </a:r>
            <a:endParaRPr lang="ru-RU" sz="1400" dirty="0">
              <a:latin typeface="+mj-lt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79" y="5718890"/>
            <a:ext cx="1152128" cy="101761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23" y="5726849"/>
            <a:ext cx="1241066" cy="98527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17349" y="2247804"/>
            <a:ext cx="1096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>
                <a:solidFill>
                  <a:srgbClr val="000000"/>
                </a:solidFill>
              </a:rPr>
              <a:t>363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37227" y="1509888"/>
            <a:ext cx="3886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Организации (юридические лица), осуществляющих деятельность в ОИАЭ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79" y="5726849"/>
            <a:ext cx="1073748" cy="9796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5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64961"/>
            <a:ext cx="9144000" cy="492089"/>
          </a:xfrm>
        </p:spPr>
        <p:txBody>
          <a:bodyPr>
            <a:noAutofit/>
          </a:bodyPr>
          <a:lstStyle/>
          <a:p>
            <a:r>
              <a:rPr lang="ru-RU" sz="1800" b="1" dirty="0"/>
              <a:t>ЗАДАЧАМИ ОБОБЩЕНИЯ И АНАЛИЗА ПРАВОПРИМЕНИТЕЛЬНОЙ ПРАКТИКИ ЯВЛЯЮТСЯ: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63BC-7EC6-405B-A8B3-990F8CBB918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3508" y="1586720"/>
            <a:ext cx="8856984" cy="3942812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проблемных вопросов </a:t>
            </a:r>
            <a:r>
              <a:rPr lang="ru-RU" sz="1800" dirty="0">
                <a:solidFill>
                  <a:schemeClr val="tx1"/>
                </a:solidFill>
              </a:rPr>
              <a:t>применяемых Управлением обязательных требований;</a:t>
            </a:r>
          </a:p>
          <a:p>
            <a:pPr marL="457200" indent="-4572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выработка</a:t>
            </a:r>
            <a:r>
              <a:rPr lang="ru-RU" sz="1800" dirty="0">
                <a:solidFill>
                  <a:schemeClr val="tx1"/>
                </a:solidFill>
              </a:rPr>
              <a:t> с привлечением широкого круга заинтересованных лиц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оптимальных решений проблемных вопросов</a:t>
            </a:r>
            <a:r>
              <a:rPr lang="ru-RU" sz="1800" dirty="0">
                <a:solidFill>
                  <a:schemeClr val="tx1"/>
                </a:solidFill>
              </a:rPr>
              <a:t> правоприменительной практики и их реализация;</a:t>
            </a:r>
          </a:p>
          <a:p>
            <a:pPr marL="457200" indent="-4572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устаревших, дублирующих и избыточных обязательных требований</a:t>
            </a:r>
            <a:r>
              <a:rPr lang="ru-RU" sz="1800" dirty="0">
                <a:solidFill>
                  <a:schemeClr val="tx1"/>
                </a:solidFill>
              </a:rPr>
              <a:t>, подготовка и внесение предложений по их устранению;</a:t>
            </a:r>
          </a:p>
          <a:p>
            <a:pPr marL="457200" indent="-4572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избыточных контрольно-надзорных функций, </a:t>
            </a:r>
            <a:r>
              <a:rPr lang="ru-RU" sz="1800" dirty="0">
                <a:solidFill>
                  <a:schemeClr val="tx1"/>
                </a:solidFill>
              </a:rPr>
              <a:t>подготовка и внесение предложений по их устранению;</a:t>
            </a:r>
          </a:p>
          <a:p>
            <a:pPr marL="457200" indent="-4572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предложений по совершенствованию законодательства</a:t>
            </a:r>
            <a:r>
              <a:rPr lang="ru-RU" sz="1800" dirty="0">
                <a:solidFill>
                  <a:schemeClr val="tx1"/>
                </a:solidFill>
              </a:rPr>
              <a:t>;</a:t>
            </a:r>
          </a:p>
          <a:p>
            <a:pPr marL="457200" indent="-4572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наиболее часто встречающихся случаев нарушений обязательных требований</a:t>
            </a:r>
            <a:r>
              <a:rPr lang="ru-RU" sz="1800" dirty="0">
                <a:solidFill>
                  <a:schemeClr val="tx1"/>
                </a:solidFill>
              </a:rPr>
              <a:t>, к которым относятся нарушения, выявляемые в течение отчетного периода при проведении не менее чем 10 процентов мероприятий по контролю, а также подготовка предложений по реализации профилактических мероприятий для их предупреждения;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5" b="893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18" y="5212198"/>
            <a:ext cx="2456333" cy="164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665" y="5602055"/>
            <a:ext cx="6432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</a:t>
            </a:r>
            <a:r>
              <a:rPr lang="ru-RU" dirty="0"/>
              <a:t> данных, свидетельствующих о наличии различных подходов к применению 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иных проблемных вопросов применения обязательных требований.</a:t>
            </a:r>
          </a:p>
        </p:txBody>
      </p:sp>
    </p:spTree>
    <p:extLst>
      <p:ext uri="{BB962C8B-B14F-4D97-AF65-F5344CB8AC3E}">
        <p14:creationId xmlns:p14="http://schemas.microsoft.com/office/powerpoint/2010/main" val="3317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949897"/>
            <a:ext cx="9144000" cy="492089"/>
          </a:xfrm>
        </p:spPr>
        <p:txBody>
          <a:bodyPr>
            <a:normAutofit/>
          </a:bodyPr>
          <a:lstStyle/>
          <a:p>
            <a:r>
              <a:rPr lang="ru-RU" sz="2000" dirty="0"/>
              <a:t>ХАРАКТЕРИСТИКА ПОДНАДЗОРНЫХ РОО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371183"/>
              </p:ext>
            </p:extLst>
          </p:nvPr>
        </p:nvGraphicFramePr>
        <p:xfrm>
          <a:off x="251520" y="1441986"/>
          <a:ext cx="8640958" cy="4952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16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57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09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4833">
                  <a:extLst>
                    <a:ext uri="{9D8B030D-6E8A-4147-A177-3AD203B41FA5}">
                      <a16:colId xmlns="" xmlns:a16="http://schemas.microsoft.com/office/drawing/2014/main" val="915917536"/>
                    </a:ext>
                  </a:extLst>
                </a:gridCol>
                <a:gridCol w="6709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6762">
                  <a:extLst>
                    <a:ext uri="{9D8B030D-6E8A-4147-A177-3AD203B41FA5}">
                      <a16:colId xmlns="" xmlns:a16="http://schemas.microsoft.com/office/drawing/2014/main" val="2763085583"/>
                    </a:ext>
                  </a:extLst>
                </a:gridCol>
              </a:tblGrid>
              <a:tr h="412867"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93" marR="9193" marT="91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9193" marR="9193" marT="919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193" marR="9193" marT="919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193" marR="9193" marT="919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193" marR="9193" marT="919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193" marR="9193" marT="919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63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effectLst/>
                        </a:rPr>
                        <a:t>Число организаций (юридических лиц), осуществляющих деятельность в ОИАЭ– всего, в том числе по видам деятельности: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93" marR="9193" marT="91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4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Размещение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5466" marR="9193" marT="91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4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Сооружение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5466" marR="9193" marT="91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4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Эксплуатация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5466" marR="9193" marT="91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4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Вывод из эксплуатации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5466" marR="9193" marT="91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4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Обращение с РВ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5466" marR="9193" marT="91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4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Обращение с РАО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5466" marR="9193" marT="91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4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Использование РВ при НИР и ОКР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5466" marR="9193" marT="91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47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Проектирование и конструирование ОИАЭ</a:t>
                      </a:r>
                    </a:p>
                  </a:txBody>
                  <a:tcPr marL="165466" marR="9193" marT="91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853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Проведение экспертизы проектной, конструкторской, технологической, документации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5466" marR="9193" marT="919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1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7391" y="5907864"/>
            <a:ext cx="1009258" cy="7674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КОЛИЧЕСТВО РИ В ПОДРАЗДЕЛЕНИЯХ ОРГАНИЗАЦИЙ - </a:t>
            </a:r>
            <a:r>
              <a:rPr lang="ru-RU" b="1" dirty="0">
                <a:solidFill>
                  <a:srgbClr val="C00000"/>
                </a:solidFill>
              </a:rPr>
              <a:t>2819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41485"/>
              </p:ext>
            </p:extLst>
          </p:nvPr>
        </p:nvGraphicFramePr>
        <p:xfrm>
          <a:off x="261113" y="1484788"/>
          <a:ext cx="4827888" cy="2581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9649">
                  <a:extLst>
                    <a:ext uri="{9D8B030D-6E8A-4147-A177-3AD203B41FA5}">
                      <a16:colId xmlns="" xmlns:a16="http://schemas.microsoft.com/office/drawing/2014/main" val="3367189522"/>
                    </a:ext>
                  </a:extLst>
                </a:gridCol>
                <a:gridCol w="488239">
                  <a:extLst>
                    <a:ext uri="{9D8B030D-6E8A-4147-A177-3AD203B41FA5}">
                      <a16:colId xmlns="" xmlns:a16="http://schemas.microsoft.com/office/drawing/2014/main" val="3612916095"/>
                    </a:ext>
                  </a:extLst>
                </a:gridCol>
              </a:tblGrid>
              <a:tr h="1151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Количество РИ, в которых содержатся только ОРИ и (или) РВ с активностью, соответствующей: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5489131"/>
                  </a:ext>
                </a:extLst>
              </a:tr>
              <a:tr h="47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I классу работ с РВ          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07543"/>
                  </a:ext>
                </a:extLst>
              </a:tr>
              <a:tr h="47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II классу работ с РВ                     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88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9802695"/>
                  </a:ext>
                </a:extLst>
              </a:tr>
              <a:tr h="47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III классу работ с РВ                     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+mn-ea"/>
                        </a:rPr>
                        <a:t>21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784976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24" name="Диаграмма 23"/>
              <p:cNvGraphicFramePr/>
              <p:nvPr>
                <p:extLst>
                  <p:ext uri="{D42A27DB-BD31-4B8C-83A1-F6EECF244321}">
                    <p14:modId xmlns:p14="http://schemas.microsoft.com/office/powerpoint/2010/main" val="3449875918"/>
                  </p:ext>
                </p:extLst>
              </p:nvPr>
            </p:nvGraphicFramePr>
            <p:xfrm>
              <a:off x="5089001" y="1577803"/>
              <a:ext cx="4013801" cy="200178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4" name="Диаграмма 2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9001" y="1577803"/>
                <a:ext cx="4013801" cy="2001781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09527"/>
              </p:ext>
            </p:extLst>
          </p:nvPr>
        </p:nvGraphicFramePr>
        <p:xfrm>
          <a:off x="219914" y="4444467"/>
          <a:ext cx="4910285" cy="2264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6545">
                  <a:extLst>
                    <a:ext uri="{9D8B030D-6E8A-4147-A177-3AD203B41FA5}">
                      <a16:colId xmlns="" xmlns:a16="http://schemas.microsoft.com/office/drawing/2014/main" val="1813702032"/>
                    </a:ext>
                  </a:extLst>
                </a:gridCol>
                <a:gridCol w="703740">
                  <a:extLst>
                    <a:ext uri="{9D8B030D-6E8A-4147-A177-3AD203B41FA5}">
                      <a16:colId xmlns="" xmlns:a16="http://schemas.microsoft.com/office/drawing/2014/main" val="2083434631"/>
                    </a:ext>
                  </a:extLst>
                </a:gridCol>
              </a:tblGrid>
              <a:tr h="628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Количество РИ, в которых содержатся только ЗРИ,  в том числе: 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2704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8803182"/>
                  </a:ext>
                </a:extLst>
              </a:tr>
              <a:tr h="379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I категории  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11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9884599"/>
                  </a:ext>
                </a:extLst>
              </a:tr>
              <a:tr h="314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</a:t>
                      </a:r>
                      <a:r>
                        <a:rPr lang="ru-RU" sz="1800" dirty="0">
                          <a:effectLst/>
                        </a:rPr>
                        <a:t>I категории  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129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1651531"/>
                  </a:ext>
                </a:extLst>
              </a:tr>
              <a:tr h="314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I</a:t>
                      </a:r>
                      <a:r>
                        <a:rPr lang="en-US" sz="1800" dirty="0">
                          <a:effectLst/>
                        </a:rPr>
                        <a:t>II</a:t>
                      </a:r>
                      <a:r>
                        <a:rPr lang="ru-RU" sz="1800" dirty="0">
                          <a:effectLst/>
                        </a:rPr>
                        <a:t> категории  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122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5628510"/>
                  </a:ext>
                </a:extLst>
              </a:tr>
              <a:tr h="314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IV</a:t>
                      </a:r>
                      <a:r>
                        <a:rPr lang="ru-RU" sz="1800" dirty="0">
                          <a:effectLst/>
                        </a:rPr>
                        <a:t> категории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531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5967604"/>
                  </a:ext>
                </a:extLst>
              </a:tr>
              <a:tr h="314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</a:t>
                      </a:r>
                      <a:r>
                        <a:rPr lang="ru-RU" sz="1800" dirty="0">
                          <a:effectLst/>
                        </a:rPr>
                        <a:t> категории  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1911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5965785"/>
                  </a:ext>
                </a:extLst>
              </a:tr>
            </a:tbl>
          </a:graphicData>
        </a:graphic>
      </p:graphicFrame>
      <p:pic>
        <p:nvPicPr>
          <p:cNvPr id="19" name="Picture 3" descr="ZRI_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226" y="5932629"/>
            <a:ext cx="1012060" cy="759045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606036"/>
              </p:ext>
            </p:extLst>
          </p:nvPr>
        </p:nvGraphicFramePr>
        <p:xfrm>
          <a:off x="7602146" y="154119"/>
          <a:ext cx="3318778" cy="234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14241560"/>
              </p:ext>
            </p:extLst>
          </p:nvPr>
        </p:nvGraphicFramePr>
        <p:xfrm>
          <a:off x="5220072" y="3687596"/>
          <a:ext cx="3955972" cy="262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560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1101046"/>
            <a:ext cx="759453" cy="10837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1394" y="1313804"/>
            <a:ext cx="77151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dirty="0"/>
              <a:t>Статья 26. Разрешения (лицензии) на право ведения работ в ОИАЭ</a:t>
            </a:r>
          </a:p>
          <a:p>
            <a:pPr indent="361950" algn="just">
              <a:defRPr/>
            </a:pPr>
            <a:r>
              <a:rPr lang="ru-RU" sz="1400" b="1" dirty="0">
                <a:solidFill>
                  <a:srgbClr val="C00000"/>
                </a:solidFill>
              </a:rPr>
              <a:t>Любая деятельность в области использования атомной энергии</a:t>
            </a:r>
            <a:r>
              <a:rPr lang="ru-RU" sz="1400" dirty="0"/>
              <a:t>, подлежащая лицензированию органами государственного регулирования безопасности, </a:t>
            </a:r>
            <a:r>
              <a:rPr lang="ru-RU" sz="1400" b="1" dirty="0">
                <a:solidFill>
                  <a:srgbClr val="C00000"/>
                </a:solidFill>
              </a:rPr>
              <a:t>не допускается без наличия </a:t>
            </a:r>
            <a:r>
              <a:rPr lang="ru-RU" sz="1400" dirty="0"/>
              <a:t>разрешения (</a:t>
            </a:r>
            <a:r>
              <a:rPr lang="ru-RU" sz="1400" b="1" dirty="0">
                <a:solidFill>
                  <a:srgbClr val="C00000"/>
                </a:solidFill>
              </a:rPr>
              <a:t>лицензии</a:t>
            </a:r>
            <a:r>
              <a:rPr lang="ru-RU" sz="1400" dirty="0"/>
              <a:t>) на ее проведение.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9907" y="937851"/>
            <a:ext cx="9144000" cy="492089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РАЗРЕШИТЕЛЬНАЯ ДЕЯТЕЛЬНОСТЬ</a:t>
            </a:r>
            <a:endParaRPr lang="en-US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047263"/>
              </p:ext>
            </p:extLst>
          </p:nvPr>
        </p:nvGraphicFramePr>
        <p:xfrm>
          <a:off x="107504" y="2302133"/>
          <a:ext cx="8817994" cy="1892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671">
                  <a:extLst>
                    <a:ext uri="{9D8B030D-6E8A-4147-A177-3AD203B41FA5}">
                      <a16:colId xmlns="" xmlns:a16="http://schemas.microsoft.com/office/drawing/2014/main" val="1248279874"/>
                    </a:ext>
                  </a:extLst>
                </a:gridCol>
                <a:gridCol w="991526">
                  <a:extLst>
                    <a:ext uri="{9D8B030D-6E8A-4147-A177-3AD203B41FA5}">
                      <a16:colId xmlns="" xmlns:a16="http://schemas.microsoft.com/office/drawing/2014/main" val="1218225305"/>
                    </a:ext>
                  </a:extLst>
                </a:gridCol>
                <a:gridCol w="991526">
                  <a:extLst>
                    <a:ext uri="{9D8B030D-6E8A-4147-A177-3AD203B41FA5}">
                      <a16:colId xmlns="" xmlns:a16="http://schemas.microsoft.com/office/drawing/2014/main" val="3246208745"/>
                    </a:ext>
                  </a:extLst>
                </a:gridCol>
                <a:gridCol w="826271">
                  <a:extLst>
                    <a:ext uri="{9D8B030D-6E8A-4147-A177-3AD203B41FA5}">
                      <a16:colId xmlns="" xmlns:a16="http://schemas.microsoft.com/office/drawing/2014/main" val="3378027178"/>
                    </a:ext>
                  </a:extLst>
                </a:gridCol>
              </a:tblGrid>
              <a:tr h="30296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Принято решений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066179"/>
                  </a:ext>
                </a:extLst>
              </a:tr>
              <a:tr h="3029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предоставлении лицензий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7215078"/>
                  </a:ext>
                </a:extLst>
              </a:tr>
              <a:tr h="30296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переоформлении лицензий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1653873"/>
                  </a:ext>
                </a:extLst>
              </a:tr>
              <a:tr h="30296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внесении изменений в УДЛ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9824964"/>
                  </a:ext>
                </a:extLst>
              </a:tr>
              <a:tr h="302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приостановлении действия лицензии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3705096"/>
                  </a:ext>
                </a:extLst>
              </a:tr>
              <a:tr h="368606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прекращении действия лицензии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3966529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AC493F5F-5DD1-BDCF-5ADF-22D258B4C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830746"/>
              </p:ext>
            </p:extLst>
          </p:nvPr>
        </p:nvGraphicFramePr>
        <p:xfrm>
          <a:off x="41785" y="4228961"/>
          <a:ext cx="5359400" cy="2600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699">
                  <a:extLst>
                    <a:ext uri="{9D8B030D-6E8A-4147-A177-3AD203B41FA5}">
                      <a16:colId xmlns="" xmlns:a16="http://schemas.microsoft.com/office/drawing/2014/main" val="176268179"/>
                    </a:ext>
                  </a:extLst>
                </a:gridCol>
                <a:gridCol w="2348109">
                  <a:extLst>
                    <a:ext uri="{9D8B030D-6E8A-4147-A177-3AD203B41FA5}">
                      <a16:colId xmlns="" xmlns:a16="http://schemas.microsoft.com/office/drawing/2014/main" val="661344761"/>
                    </a:ext>
                  </a:extLst>
                </a:gridCol>
                <a:gridCol w="1269248">
                  <a:extLst>
                    <a:ext uri="{9D8B030D-6E8A-4147-A177-3AD203B41FA5}">
                      <a16:colId xmlns="" xmlns:a16="http://schemas.microsoft.com/office/drawing/2014/main" val="3031328736"/>
                    </a:ext>
                  </a:extLst>
                </a:gridCol>
                <a:gridCol w="713952">
                  <a:extLst>
                    <a:ext uri="{9D8B030D-6E8A-4147-A177-3AD203B41FA5}">
                      <a16:colId xmlns="" xmlns:a16="http://schemas.microsoft.com/office/drawing/2014/main" val="465149292"/>
                    </a:ext>
                  </a:extLst>
                </a:gridCol>
                <a:gridCol w="520392">
                  <a:extLst>
                    <a:ext uri="{9D8B030D-6E8A-4147-A177-3AD203B41FA5}">
                      <a16:colId xmlns="" xmlns:a16="http://schemas.microsoft.com/office/drawing/2014/main" val="147975246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Экспертные организации 2025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98373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Наименование организации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Организовано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Принято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Отказ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180831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ООО "Атомэксперт24"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3908832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ООО "И.Ц."</a:t>
                      </a:r>
                      <a:r>
                        <a:rPr lang="ru-RU" sz="1100" u="none" strike="noStrike" dirty="0" err="1">
                          <a:effectLst/>
                        </a:rPr>
                        <a:t>Техпромэксперт</a:t>
                      </a:r>
                      <a:r>
                        <a:rPr lang="ru-RU" sz="1100" u="none" strike="noStrike" dirty="0">
                          <a:effectLst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2472477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ООО "ИЦ РАН"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2595363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ООО "</a:t>
                      </a:r>
                      <a:r>
                        <a:rPr lang="ru-RU" sz="1100" u="none" strike="noStrike" dirty="0" err="1">
                          <a:effectLst/>
                        </a:rPr>
                        <a:t>РусАтомЭкспертиза</a:t>
                      </a:r>
                      <a:r>
                        <a:rPr lang="ru-RU" sz="1100" u="none" strike="noStrike" dirty="0">
                          <a:effectLst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987788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ООО "Эксперт-Атом"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67919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ООО "РЭСцентр"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327446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ООО НТЦ "Нуклон"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1278856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ООО "Экспертиза"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8673638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u="none" strike="noStrike">
                          <a:effectLst/>
                        </a:rPr>
                        <a:t>ФГБУ «33 ЦНИИИ» МО РФ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1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8311147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32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25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4475266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D95F61B-25C7-1DF5-5D31-1F16FEDDBC59}"/>
              </a:ext>
            </a:extLst>
          </p:cNvPr>
          <p:cNvSpPr txBox="1"/>
          <p:nvPr/>
        </p:nvSpPr>
        <p:spPr>
          <a:xfrm>
            <a:off x="5452083" y="4452746"/>
            <a:ext cx="35941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9580" algn="l"/>
              </a:tabLst>
            </a:pPr>
            <a:r>
              <a:rPr lang="ru-RU" b="1" dirty="0">
                <a:solidFill>
                  <a:srgbClr val="002060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Организовано </a:t>
            </a:r>
            <a:r>
              <a:rPr lang="ru-RU" b="1">
                <a:solidFill>
                  <a:srgbClr val="002060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проведение </a:t>
            </a:r>
            <a:r>
              <a:rPr lang="ru-RU" b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30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проверок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по проверке достоверности сведений в документах на работы в области использования атомной энергии</a:t>
            </a:r>
            <a:endParaRPr lang="ru-RU" b="1" dirty="0">
              <a:solidFill>
                <a:srgbClr val="002060"/>
              </a:solidFill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1" name="Picture 2" descr="C:\Users\AVDegtyarev\Desktop\ТАЭС\Курс IL\Новая папка\cropped-prombezopasnost.png">
            <a:extLst>
              <a:ext uri="{FF2B5EF4-FFF2-40B4-BE49-F238E27FC236}">
                <a16:creationId xmlns="" xmlns:a16="http://schemas.microsoft.com/office/drawing/2014/main" id="{AB585F1E-DAA3-D3B8-001B-75E7818F3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868839"/>
            <a:ext cx="2466713" cy="84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0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8"/>
            <a:ext cx="9144000" cy="492089"/>
          </a:xfrm>
        </p:spPr>
        <p:txBody>
          <a:bodyPr>
            <a:noAutofit/>
          </a:bodyPr>
          <a:lstStyle/>
          <a:p>
            <a:r>
              <a:rPr lang="ru-RU" sz="1800" b="1" dirty="0"/>
              <a:t>ДИНАМИКА ИЗМЕНЕНИЯ КОЛИЧЕСТВЕННЫХ ПОКАЗАТЕЛЕЙ РАЗРЕШИТЕЛЬНОЙ ДЕЯТЕЛЬНОСТИ ЗА 2016 - 2025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B63BC-7EC6-405B-A8B3-990F8CBB9186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995010"/>
              </p:ext>
            </p:extLst>
          </p:nvPr>
        </p:nvGraphicFramePr>
        <p:xfrm>
          <a:off x="441564" y="1700808"/>
          <a:ext cx="8470231" cy="31252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576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15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16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1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1657">
                  <a:extLst>
                    <a:ext uri="{9D8B030D-6E8A-4147-A177-3AD203B41FA5}">
                      <a16:colId xmlns="" xmlns:a16="http://schemas.microsoft.com/office/drawing/2014/main" val="2557856701"/>
                    </a:ext>
                  </a:extLst>
                </a:gridCol>
                <a:gridCol w="508139">
                  <a:extLst>
                    <a:ext uri="{9D8B030D-6E8A-4147-A177-3AD203B41FA5}">
                      <a16:colId xmlns="" xmlns:a16="http://schemas.microsoft.com/office/drawing/2014/main" val="3214901841"/>
                    </a:ext>
                  </a:extLst>
                </a:gridCol>
                <a:gridCol w="571657">
                  <a:extLst>
                    <a:ext uri="{9D8B030D-6E8A-4147-A177-3AD203B41FA5}">
                      <a16:colId xmlns="" xmlns:a16="http://schemas.microsoft.com/office/drawing/2014/main" val="2171924073"/>
                    </a:ext>
                  </a:extLst>
                </a:gridCol>
                <a:gridCol w="5081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9371">
                  <a:extLst>
                    <a:ext uri="{9D8B030D-6E8A-4147-A177-3AD203B41FA5}">
                      <a16:colId xmlns="" xmlns:a16="http://schemas.microsoft.com/office/drawing/2014/main" val="894005216"/>
                    </a:ext>
                  </a:extLst>
                </a:gridCol>
                <a:gridCol w="499371">
                  <a:extLst>
                    <a:ext uri="{9D8B030D-6E8A-4147-A177-3AD203B41FA5}">
                      <a16:colId xmlns="" xmlns:a16="http://schemas.microsoft.com/office/drawing/2014/main" val="3722153262"/>
                    </a:ext>
                  </a:extLst>
                </a:gridCol>
                <a:gridCol w="499371">
                  <a:extLst>
                    <a:ext uri="{9D8B030D-6E8A-4147-A177-3AD203B41FA5}">
                      <a16:colId xmlns="" xmlns:a16="http://schemas.microsoft.com/office/drawing/2014/main" val="3379780271"/>
                    </a:ext>
                  </a:extLst>
                </a:gridCol>
              </a:tblGrid>
              <a:tr h="3725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</a:rPr>
                        <a:t>Показатели разрешительной деятельности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</a:rPr>
                        <a:t>201</a:t>
                      </a:r>
                      <a:r>
                        <a:rPr lang="en-US" sz="1200" b="1" kern="1200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</a:rPr>
                        <a:t> 2017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</a:rPr>
                        <a:t>2020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</a:rPr>
                        <a:t> 20</a:t>
                      </a:r>
                      <a:r>
                        <a:rPr lang="en-US" sz="1200" b="1" kern="1200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</a:rPr>
                        <a:t>20</a:t>
                      </a:r>
                      <a:r>
                        <a:rPr lang="en-US" sz="1200" b="1" kern="1200" dirty="0">
                          <a:solidFill>
                            <a:srgbClr val="002060"/>
                          </a:solidFill>
                        </a:rPr>
                        <a:t>22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7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Выдано лицензий организациям </a:t>
                      </a:r>
                      <a:endParaRPr lang="ru-RU" sz="1200" b="1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Зарегистрировано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(отказано, исключено</a:t>
                      </a:r>
                      <a:r>
                        <a:rPr lang="en-US" sz="1200" b="1" dirty="0">
                          <a:effectLst/>
                        </a:rPr>
                        <a:t>)</a:t>
                      </a:r>
                      <a:r>
                        <a:rPr lang="ru-RU" sz="1200" b="1" dirty="0">
                          <a:effectLst/>
                        </a:rPr>
                        <a:t> организаций эксплуатирующих РИ, содержащих ЗРИ  4, 5 категорий радиационной опасности</a:t>
                      </a:r>
                      <a:endParaRPr lang="ru-RU" sz="1200" b="1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Выдано разрешений работникам ОИАЭ</a:t>
                      </a:r>
                      <a:endParaRPr lang="ru-RU" sz="1200" b="1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238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398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299 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260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302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7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Установлены нормативы ПДВ РВ в атм. воздух и нормативы ДС РВ в водные объекты,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выданы разрешения на выбросы и сбросы РВ в окружающую среду для объектов</a:t>
                      </a:r>
                      <a:endParaRPr lang="ru-RU" sz="1200" b="1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54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ВСЕГО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294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305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303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348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377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371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ru-R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369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369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470116"/>
              </p:ext>
            </p:extLst>
          </p:nvPr>
        </p:nvGraphicFramePr>
        <p:xfrm>
          <a:off x="107508" y="4509124"/>
          <a:ext cx="9433044" cy="2337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97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heme/theme1.xml><?xml version="1.0" encoding="utf-8"?>
<a:theme xmlns:a="http://schemas.openxmlformats.org/drawingml/2006/main" name="Шаблон_final_ру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Шаблон_final_рус</Template>
  <TotalTime>4608</TotalTime>
  <Words>4505</Words>
  <Application>Microsoft Office PowerPoint</Application>
  <PresentationFormat>Экран (4:3)</PresentationFormat>
  <Paragraphs>770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50" baseType="lpstr">
      <vt:lpstr>Arial Unicode MS</vt:lpstr>
      <vt:lpstr>MS PGothic</vt:lpstr>
      <vt:lpstr>MS PGothic</vt:lpstr>
      <vt:lpstr>SimSun</vt:lpstr>
      <vt:lpstr>Arial</vt:lpstr>
      <vt:lpstr>Arial Cyr</vt:lpstr>
      <vt:lpstr>Arial Narrow</vt:lpstr>
      <vt:lpstr>Calibri</vt:lpstr>
      <vt:lpstr>Century Gothic</vt:lpstr>
      <vt:lpstr>DejaVu Sans</vt:lpstr>
      <vt:lpstr>Lucida Sans Unicode</vt:lpstr>
      <vt:lpstr>NTTimes/Cyrillic</vt:lpstr>
      <vt:lpstr>Times New Roman</vt:lpstr>
      <vt:lpstr>Wingdings</vt:lpstr>
      <vt:lpstr>Wingdings 3</vt:lpstr>
      <vt:lpstr>Шаблон_final_рус</vt:lpstr>
      <vt:lpstr>О ПРАВОПРИМЕНИТЕЛЬНОЙ ПРАКТИКЕ КОНТРОЛЬНО-НАДЗОРНОЙ ДЕЯТЕЛЬНОСТИ  Северо-Европейского МТУ по надзору за ЯРБ Ростехнадзора  при осуществлении государственного надзора за радиационно опасными объектами за 09 месяцев 2025 года </vt:lpstr>
      <vt:lpstr>ЦЕЛЯМИ ОБОБЩЕНИЯ И АНАЛИЗА  ПРАВОПРИМЕНИТЕЛЬНОЙ ПРАКТИКИ ЯВЛЯЮТСЯ:</vt:lpstr>
      <vt:lpstr>Презентация PowerPoint</vt:lpstr>
      <vt:lpstr>ОБЪЕКТЫ ПРОВЕДЕНИЯ ГОСУДАРСТВЕННОГО КОНТРОЛЯ (НАДЗОРА)</vt:lpstr>
      <vt:lpstr>ЗАДАЧАМИ ОБОБЩЕНИЯ И АНАЛИЗА ПРАВОПРИМЕНИТЕЛЬНОЙ ПРАКТИКИ ЯВЛЯЮТСЯ:</vt:lpstr>
      <vt:lpstr>ХАРАКТЕРИСТИКА ПОДНАДЗОРНЫХ РОО</vt:lpstr>
      <vt:lpstr>КОЛИЧЕСТВО РИ В ПОДРАЗДЕЛЕНИЯХ ОРГАНИЗАЦИЙ - 2819</vt:lpstr>
      <vt:lpstr>РАЗРЕШИТЕЛЬНАЯ ДЕЯТЕЛЬНОСТЬ</vt:lpstr>
      <vt:lpstr>ДИНАМИКА ИЗМЕНЕНИЯ КОЛИЧЕСТВЕННЫХ ПОКАЗАТЕЛЕЙ РАЗРЕШИТЕЛЬНОЙ ДЕЯТЕЛЬНОСТИ ЗА 2016 - 2025</vt:lpstr>
      <vt:lpstr>ДИНАМИКА ИЗМЕНЕНИЯ КОЛИЧЕСТВА ПОДНАДЗОРНЫХ ОРГАНИЗАЦИЙ 2016 - 2025</vt:lpstr>
      <vt:lpstr>Презентация PowerPoint</vt:lpstr>
      <vt:lpstr>ОБЪЕКТЫ ПОСТОЯННОГО ГОСУДАРСТВЕННОГО НАДЗОРА</vt:lpstr>
      <vt:lpstr>Основные направления контроля и надзора при проведении проверок в 2025 году</vt:lpstr>
      <vt:lpstr>Презентация PowerPoint</vt:lpstr>
      <vt:lpstr>ДОКУМЕНТАРНЫЕ ПРОВЕРКИ</vt:lpstr>
      <vt:lpstr>Презентация PowerPoint</vt:lpstr>
      <vt:lpstr>Сведения о контрольно-надзорной деятельности по РБ </vt:lpstr>
      <vt:lpstr>АНАЛИЗ НАРУШЕНИЙ</vt:lpstr>
      <vt:lpstr>Информация о мерах административного воздействия </vt:lpstr>
      <vt:lpstr>Динамика изменения количественных показателей административного воздействия за  2020 - 2024 г.г.</vt:lpstr>
      <vt:lpstr>ПРИМЕНЕНИЕ ПРЕДОСТЕРЕЖЕНИЯ</vt:lpstr>
      <vt:lpstr>НАДЗОР ЗА ФИЗИЧЕСКОЙ ЗАЩИТОЙ РВ, РИ и ПХ</vt:lpstr>
      <vt:lpstr>НАДЗОР ЗА УЧЕТОМ И КОНТРОЛЕМ РВ И РАО</vt:lpstr>
      <vt:lpstr>ВЫДАЧА РАЗРЕШЕНИЙ</vt:lpstr>
      <vt:lpstr>Регистрация организаций, эксплуатирующих РИ 4 и 5 категорий</vt:lpstr>
      <vt:lpstr>Регистрация организаций, эксплуатирующих РИ 4 и 5 категорий</vt:lpstr>
      <vt:lpstr>ГОСУДАРСТВЕННЫЙ СТРОИТЕЛЬНЫЙ НАДЗОР</vt:lpstr>
      <vt:lpstr>ГОСУДАРСТВЕННЫЙ СТРОИТЕЛЬНЫЙ НАДЗОР</vt:lpstr>
      <vt:lpstr>Презентация PowerPoint</vt:lpstr>
      <vt:lpstr>Динамика и статистика нарушений и происшествий</vt:lpstr>
      <vt:lpstr>ПОРЯДОК ОРГАНИЗАЦИИ РАБОТ ПО ПРОФИЛАКТИКЕ НАРУШЕНИЙ ОБЯЗАТЕЛЬНЫХ ТРЕБОВАНИЙ</vt:lpstr>
      <vt:lpstr>Заключение и выводы</vt:lpstr>
      <vt:lpstr>Результаты анализа правоприменительной (ПП) практики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Борисов Алексей Валентинович</dc:creator>
  <cp:lastModifiedBy>Джавадов Вадим Арифович</cp:lastModifiedBy>
  <cp:revision>378</cp:revision>
  <dcterms:created xsi:type="dcterms:W3CDTF">2018-12-18T07:27:38Z</dcterms:created>
  <dcterms:modified xsi:type="dcterms:W3CDTF">2025-11-25T11:19:58Z</dcterms:modified>
</cp:coreProperties>
</file>